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embeddings/oleObject4.bin" ContentType="application/vnd.openxmlformats-officedocument.oleObject"/>
  <Override PartName="/ppt/embeddings/oleObject1.bin" ContentType="application/vnd.openxmlformats-officedocument.oleObject"/>
  <Override PartName="/ppt/embeddings/oleObject2.bin" ContentType="application/vnd.openxmlformats-officedocument.oleObject"/>
  <Override PartName="/ppt/legacyDocTextInfo.bin" ContentType="application/vnd.ms-office.legacyDocTextInfo"/>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bin" ContentType="application/vnd.ms-office.legacyDiagramText"/>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embeddings/oleObject5.bin" ContentType="application/vnd.openxmlformats-officedocument.oleObject"/>
  <Override PartName="/ppt/slideLayouts/slideLayout10.xml" ContentType="application/vnd.openxmlformats-officedocument.presentationml.slideLayout+xml"/>
  <Default Extension="vml" ContentType="application/vnd.openxmlformats-officedocument.vmlDrawing"/>
  <Default Extension="gif" ContentType="image/gif"/>
  <Override PartName="/ppt/embeddings/oleObject3.bin" ContentType="application/vnd.openxmlformats-officedocument.oleObject"/>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45"/>
  </p:notesMasterIdLst>
  <p:sldIdLst>
    <p:sldId id="256" r:id="rId2"/>
    <p:sldId id="462" r:id="rId3"/>
    <p:sldId id="369" r:id="rId4"/>
    <p:sldId id="458" r:id="rId5"/>
    <p:sldId id="460" r:id="rId6"/>
    <p:sldId id="459" r:id="rId7"/>
    <p:sldId id="363" r:id="rId8"/>
    <p:sldId id="359" r:id="rId9"/>
    <p:sldId id="360" r:id="rId10"/>
    <p:sldId id="361" r:id="rId11"/>
    <p:sldId id="362" r:id="rId12"/>
    <p:sldId id="325" r:id="rId13"/>
    <p:sldId id="348" r:id="rId14"/>
    <p:sldId id="452" r:id="rId15"/>
    <p:sldId id="454" r:id="rId16"/>
    <p:sldId id="455" r:id="rId17"/>
    <p:sldId id="464" r:id="rId18"/>
    <p:sldId id="465" r:id="rId19"/>
    <p:sldId id="466" r:id="rId20"/>
    <p:sldId id="463" r:id="rId21"/>
    <p:sldId id="467" r:id="rId22"/>
    <p:sldId id="468" r:id="rId23"/>
    <p:sldId id="469" r:id="rId24"/>
    <p:sldId id="471" r:id="rId25"/>
    <p:sldId id="472" r:id="rId26"/>
    <p:sldId id="474" r:id="rId27"/>
    <p:sldId id="477" r:id="rId28"/>
    <p:sldId id="478" r:id="rId29"/>
    <p:sldId id="476" r:id="rId30"/>
    <p:sldId id="479" r:id="rId31"/>
    <p:sldId id="480" r:id="rId32"/>
    <p:sldId id="481" r:id="rId33"/>
    <p:sldId id="482" r:id="rId34"/>
    <p:sldId id="483" r:id="rId35"/>
    <p:sldId id="484" r:id="rId36"/>
    <p:sldId id="485" r:id="rId37"/>
    <p:sldId id="486" r:id="rId38"/>
    <p:sldId id="487" r:id="rId39"/>
    <p:sldId id="488" r:id="rId40"/>
    <p:sldId id="489" r:id="rId41"/>
    <p:sldId id="490" r:id="rId42"/>
    <p:sldId id="491" r:id="rId43"/>
    <p:sldId id="351" r:id="rId44"/>
  </p:sldIdLst>
  <p:sldSz cx="9144000" cy="6858000" type="screen4x3"/>
  <p:notesSz cx="6858000" cy="9144000"/>
  <p:defaultTextStyle>
    <a:defPPr>
      <a:defRPr lang="en-US"/>
    </a:defPPr>
    <a:lvl1pPr algn="ctr"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ctr"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008000"/>
    <a:srgbClr val="FFFFFF"/>
    <a:srgbClr val="CC0000"/>
    <a:srgbClr val="6699FF"/>
    <a:srgbClr val="10A7D6"/>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17" autoAdjust="0"/>
  </p:normalViewPr>
  <p:slideViewPr>
    <p:cSldViewPr>
      <p:cViewPr varScale="1">
        <p:scale>
          <a:sx n="49" d="100"/>
          <a:sy n="49" d="100"/>
        </p:scale>
        <p:origin x="-432"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50" Type="http://schemas.microsoft.com/office/2006/relationships/legacyDocTextInfo" Target="legacyDocTextInfo.bin"/><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3" Type="http://schemas.microsoft.com/office/2006/relationships/legacyDiagramText" Target="legacyDiagramText3.bin"/><Relationship Id="rId2" Type="http://schemas.microsoft.com/office/2006/relationships/legacyDiagramText" Target="legacyDiagramText2.bin"/><Relationship Id="rId1" Type="http://schemas.microsoft.com/office/2006/relationships/legacyDiagramText" Target="legacyDiagramText1.bin"/><Relationship Id="rId6" Type="http://schemas.microsoft.com/office/2006/relationships/legacyDiagramText" Target="legacyDiagramText6.bin"/><Relationship Id="rId5" Type="http://schemas.microsoft.com/office/2006/relationships/legacyDiagramText" Target="legacyDiagramText5.bin"/><Relationship Id="rId4" Type="http://schemas.microsoft.com/office/2006/relationships/legacyDiagramText" Target="legacyDiagramText4.bin"/></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6.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6.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6.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6.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smtClean="0">
                <a:latin typeface="Arial" charset="0"/>
              </a:defRPr>
            </a:lvl1pPr>
          </a:lstStyle>
          <a:p>
            <a:pPr>
              <a:defRPr/>
            </a:pPr>
            <a:endParaRPr lang="en-US"/>
          </a:p>
        </p:txBody>
      </p:sp>
      <p:sp>
        <p:nvSpPr>
          <p:cNvPr id="2560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smtClean="0">
                <a:latin typeface="Arial" charset="0"/>
              </a:defRPr>
            </a:lvl1pPr>
          </a:lstStyle>
          <a:p>
            <a:pPr>
              <a:defRPr/>
            </a:pPr>
            <a:endParaRPr lang="en-US"/>
          </a:p>
        </p:txBody>
      </p:sp>
      <p:sp>
        <p:nvSpPr>
          <p:cNvPr id="47108"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560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560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smtClean="0">
                <a:latin typeface="Arial" charset="0"/>
              </a:defRPr>
            </a:lvl1pPr>
          </a:lstStyle>
          <a:p>
            <a:pPr>
              <a:defRPr/>
            </a:pPr>
            <a:endParaRPr lang="en-US"/>
          </a:p>
        </p:txBody>
      </p:sp>
      <p:sp>
        <p:nvSpPr>
          <p:cNvPr id="2560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smtClean="0">
                <a:latin typeface="Arial" charset="0"/>
              </a:defRPr>
            </a:lvl1pPr>
          </a:lstStyle>
          <a:p>
            <a:pPr>
              <a:defRPr/>
            </a:pPr>
            <a:fld id="{6C9C9F06-A885-4F80-87E3-136828239567}"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7F1B5A37-408E-45B5-B76B-DDB75DB53BEA}" type="slidenum">
              <a:rPr lang="en-US"/>
              <a:pPr/>
              <a:t>5</a:t>
            </a:fld>
            <a:endParaRPr lang="en-US"/>
          </a:p>
        </p:txBody>
      </p:sp>
      <p:sp>
        <p:nvSpPr>
          <p:cNvPr id="48131" name="Rectangle 2"/>
          <p:cNvSpPr>
            <a:spLocks noRo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pPr eaLnBrk="1" hangingPunct="1"/>
            <a:r>
              <a:rPr lang="en-US" smtClean="0"/>
              <a:t>Newsday Article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8668245B-1FAD-49CC-98A8-A0B907D9AC25}" type="slidenum">
              <a:rPr lang="en-US"/>
              <a:pPr/>
              <a:t>21</a:t>
            </a:fld>
            <a:endParaRPr lang="en-US"/>
          </a:p>
        </p:txBody>
      </p:sp>
      <p:sp>
        <p:nvSpPr>
          <p:cNvPr id="49155" name="Rectangle 2"/>
          <p:cNvSpPr>
            <a:spLocks noRo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eaLnBrk="1" hangingPunct="1"/>
            <a:r>
              <a:rPr lang="en-US" smtClean="0"/>
              <a:t>Read the top of page </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bg bwMode="gray">
      <p:bgPr>
        <a:blipFill dpi="0" rotWithShape="0">
          <a:blip r:embed="rId2" cstate="print"/>
          <a:srcRect/>
          <a:stretch>
            <a:fillRect/>
          </a:stretch>
        </a:blipFill>
        <a:effectLst>
          <a:outerShdw dist="107763" dir="2700000" algn="ctr" rotWithShape="0">
            <a:srgbClr val="000000"/>
          </a:outerShdw>
        </a:effectLst>
      </p:bgPr>
    </p:bg>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304800" y="4953000"/>
            <a:ext cx="8686800" cy="947738"/>
          </a:xfrm>
        </p:spPr>
        <p:txBody>
          <a:bodyPr/>
          <a:lstStyle>
            <a:lvl1pPr>
              <a:defRPr>
                <a:solidFill>
                  <a:srgbClr val="000000"/>
                </a:solidFill>
              </a:defRPr>
            </a:lvl1pPr>
          </a:lstStyle>
          <a:p>
            <a:r>
              <a:rPr lang="en-US"/>
              <a:t>Click to edit Master title style</a:t>
            </a:r>
          </a:p>
        </p:txBody>
      </p:sp>
      <p:sp>
        <p:nvSpPr>
          <p:cNvPr id="5123" name="Rectangle 3"/>
          <p:cNvSpPr>
            <a:spLocks noGrp="1" noChangeArrowheads="1"/>
          </p:cNvSpPr>
          <p:nvPr>
            <p:ph type="subTitle" idx="1"/>
          </p:nvPr>
        </p:nvSpPr>
        <p:spPr>
          <a:xfrm>
            <a:off x="304800" y="5810250"/>
            <a:ext cx="8686800" cy="895350"/>
          </a:xfrm>
        </p:spPr>
        <p:txBody>
          <a:bodyPr/>
          <a:lstStyle>
            <a:lvl1pPr marL="0" indent="0">
              <a:buFont typeface="Wingdings" pitchFamily="2" charset="2"/>
              <a:buNone/>
              <a:defRPr/>
            </a:lvl1pPr>
          </a:lstStyle>
          <a:p>
            <a:r>
              <a:rPr lang="en-US"/>
              <a:t>Click to edit Master subtitle style</a:t>
            </a:r>
          </a:p>
        </p:txBody>
      </p:sp>
      <p:sp>
        <p:nvSpPr>
          <p:cNvPr id="4" name="Rectangle 4"/>
          <p:cNvSpPr>
            <a:spLocks noGrp="1" noChangeArrowheads="1"/>
          </p:cNvSpPr>
          <p:nvPr>
            <p:ph type="dt" sz="quarter" idx="10"/>
          </p:nvPr>
        </p:nvSpPr>
        <p:spPr/>
        <p:txBody>
          <a:bodyPr/>
          <a:lstStyle>
            <a:lvl1pPr>
              <a:defRPr smtClean="0"/>
            </a:lvl1pPr>
          </a:lstStyle>
          <a:p>
            <a:pPr>
              <a:defRPr/>
            </a:pPr>
            <a:endParaRPr lang="en-US"/>
          </a:p>
        </p:txBody>
      </p:sp>
      <p:sp>
        <p:nvSpPr>
          <p:cNvPr id="5" name="Rectangle 5"/>
          <p:cNvSpPr>
            <a:spLocks noGrp="1" noChangeArrowheads="1"/>
          </p:cNvSpPr>
          <p:nvPr>
            <p:ph type="ftr" sz="quarter" idx="11"/>
          </p:nvPr>
        </p:nvSpPr>
        <p:spPr/>
        <p:txBody>
          <a:bodyPr/>
          <a:lstStyle>
            <a:lvl1pPr>
              <a:defRPr smtClean="0"/>
            </a:lvl1pPr>
          </a:lstStyle>
          <a:p>
            <a:pPr>
              <a:defRPr/>
            </a:pPr>
            <a:endParaRPr lang="en-US"/>
          </a:p>
        </p:txBody>
      </p:sp>
      <p:sp>
        <p:nvSpPr>
          <p:cNvPr id="6" name="Rectangle 6"/>
          <p:cNvSpPr>
            <a:spLocks noGrp="1" noChangeArrowheads="1"/>
          </p:cNvSpPr>
          <p:nvPr>
            <p:ph type="sldNum" sz="quarter" idx="12"/>
          </p:nvPr>
        </p:nvSpPr>
        <p:spPr/>
        <p:txBody>
          <a:bodyPr/>
          <a:lstStyle>
            <a:lvl1pPr>
              <a:defRPr smtClean="0"/>
            </a:lvl1pPr>
          </a:lstStyle>
          <a:p>
            <a:pPr>
              <a:defRPr/>
            </a:pPr>
            <a:fld id="{C2A3BDEF-FCA1-446D-B163-C756E411B956}" type="slidenum">
              <a:rPr lang="en-US"/>
              <a:pPr>
                <a:defRPr/>
              </a:pPr>
              <a:t>‹#›</a:t>
            </a:fld>
            <a:endParaRPr lang="en-US"/>
          </a:p>
        </p:txBody>
      </p:sp>
    </p:spTree>
  </p:cSld>
  <p:clrMapOvr>
    <a:masterClrMapping/>
  </p:clrMapOvr>
  <p:transition spd="med"/>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13C4770-BEE0-48CD-B6F4-33CF7A50E638}" type="slidenum">
              <a:rPr lang="en-US"/>
              <a:pPr>
                <a:defRPr/>
              </a:pPr>
              <a:t>‹#›</a:t>
            </a:fld>
            <a:endParaRPr lang="en-US"/>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37400" y="188913"/>
            <a:ext cx="1768475" cy="64801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828800" y="188913"/>
            <a:ext cx="5156200" cy="64801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EAA5BE2-7602-4F19-ACD5-7C1C3B50E20F}" type="slidenum">
              <a:rPr lang="en-US"/>
              <a:pPr>
                <a:defRPr/>
              </a:pPr>
              <a:t>‹#›</a:t>
            </a:fld>
            <a:endParaRPr lang="en-US"/>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828800" y="188913"/>
            <a:ext cx="7077075" cy="10668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828800" y="1593850"/>
            <a:ext cx="3462338" cy="50752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5443538" y="1593850"/>
            <a:ext cx="3462337" cy="2460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5443538" y="4206875"/>
            <a:ext cx="3462337" cy="24622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B20ACFFF-A1DE-4203-AC7F-D3D5AD8FA0DC}" type="slidenum">
              <a:rPr lang="en-US"/>
              <a:pPr>
                <a:defRPr/>
              </a:pPr>
              <a:t>‹#›</a:t>
            </a:fld>
            <a:endParaRPr lang="en-US"/>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1828800" y="188913"/>
            <a:ext cx="7077075" cy="1066800"/>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1828800" y="1593850"/>
            <a:ext cx="7077075" cy="5075238"/>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CBD8975-8B44-4CF0-8343-AF723515965A}" type="slidenum">
              <a:rPr lang="en-US"/>
              <a:pPr>
                <a:defRPr/>
              </a:pPr>
              <a:t>‹#›</a:t>
            </a:fld>
            <a:endParaRPr lang="en-US"/>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28800" y="188913"/>
            <a:ext cx="7077075" cy="10668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828800" y="1593850"/>
            <a:ext cx="3462338" cy="50752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43538" y="1593850"/>
            <a:ext cx="3462337" cy="50752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7750549-8869-4787-8B4F-B9F3D54DB154}" type="slidenum">
              <a:rPr lang="en-US"/>
              <a:pPr>
                <a:defRPr/>
              </a:pPr>
              <a:t>‹#›</a:t>
            </a:fld>
            <a:endParaRPr lang="en-US"/>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149191D-CF2B-406A-B308-DA9F744D21CE}" type="slidenum">
              <a:rPr lang="en-US"/>
              <a:pPr>
                <a:defRPr/>
              </a:pPr>
              <a:t>‹#›</a:t>
            </a:fld>
            <a:endParaRPr lang="en-US"/>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492D5D4-0F95-4F80-94B2-2336949D60B7}" type="slidenum">
              <a:rPr lang="en-US"/>
              <a:pPr>
                <a:defRPr/>
              </a:pPr>
              <a:t>‹#›</a:t>
            </a:fld>
            <a:endParaRPr lang="en-US"/>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828800" y="1593850"/>
            <a:ext cx="3462338" cy="50752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43538" y="1593850"/>
            <a:ext cx="3462337" cy="50752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EA7E6D1-CF3E-482E-98A3-B37087FFEBA9}" type="slidenum">
              <a:rPr lang="en-US"/>
              <a:pPr>
                <a:defRPr/>
              </a:pPr>
              <a:t>‹#›</a:t>
            </a:fld>
            <a:endParaRPr lang="en-US"/>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A2854C7F-3849-4A75-88D3-710730B87324}" type="slidenum">
              <a:rPr lang="en-US"/>
              <a:pPr>
                <a:defRPr/>
              </a:pPr>
              <a:t>‹#›</a:t>
            </a:fld>
            <a:endParaRPr lang="en-US"/>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11E8F7A-01B1-4597-A69C-75DA3D9DE434}" type="slidenum">
              <a:rPr lang="en-US"/>
              <a:pPr>
                <a:defRPr/>
              </a:pPr>
              <a:t>‹#›</a:t>
            </a:fld>
            <a:endParaRPr lang="en-US"/>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BD4695A1-8404-4906-B45E-57B4BC389CF1}" type="slidenum">
              <a:rPr lang="en-US"/>
              <a:pPr>
                <a:defRPr/>
              </a:pPr>
              <a:t>‹#›</a:t>
            </a:fld>
            <a:endParaRPr lang="en-US"/>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E2FEDF7-7739-4A1E-BC42-F0BBD15AEEAA}" type="slidenum">
              <a:rPr lang="en-US"/>
              <a:pPr>
                <a:defRPr/>
              </a:pPr>
              <a:t>‹#›</a:t>
            </a:fld>
            <a:endParaRPr lang="en-US"/>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572087D-FECF-4FF7-B049-F4ED3F22E895}" type="slidenum">
              <a:rPr lang="en-US"/>
              <a:pPr>
                <a:defRPr/>
              </a:pPr>
              <a:t>‹#›</a:t>
            </a:fld>
            <a:endParaRPr lang="en-US"/>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6" cstate="print"/>
          <a:srcRect/>
          <a:stretch>
            <a:fillRect/>
          </a:stretch>
        </a:blipFill>
        <a:effectLst>
          <a:outerShdw dist="107763" dir="2700000" algn="ctr" rotWithShape="0">
            <a:srgbClr val="000000"/>
          </a:outerShdw>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1828800" y="188913"/>
            <a:ext cx="7077075"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title style</a:t>
            </a:r>
          </a:p>
        </p:txBody>
      </p:sp>
      <p:sp>
        <p:nvSpPr>
          <p:cNvPr id="4099" name="Rectangle 3"/>
          <p:cNvSpPr>
            <a:spLocks noGrp="1" noChangeArrowheads="1"/>
          </p:cNvSpPr>
          <p:nvPr>
            <p:ph type="body" idx="1"/>
          </p:nvPr>
        </p:nvSpPr>
        <p:spPr bwMode="white">
          <a:xfrm>
            <a:off x="1828800" y="1593850"/>
            <a:ext cx="7077075" cy="50752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smtClean="0"/>
            </a:lvl1pPr>
          </a:lstStyle>
          <a:p>
            <a:pPr>
              <a:defRPr/>
            </a:pPr>
            <a:endParaRPr lang="en-US"/>
          </a:p>
        </p:txBody>
      </p:sp>
      <p:sp>
        <p:nvSpPr>
          <p:cNvPr id="410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US"/>
          </a:p>
        </p:txBody>
      </p:sp>
      <p:sp>
        <p:nvSpPr>
          <p:cNvPr id="410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D43423CC-8787-400C-BD75-97F3A86338F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8"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2000"/>
                                        <p:tgtEl>
                                          <p:spTgt spid="409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099"/>
                                        </p:tgtEl>
                                        <p:attrNameLst>
                                          <p:attrName>style.visibility</p:attrName>
                                        </p:attrNameLst>
                                      </p:cBhvr>
                                      <p:to>
                                        <p:strVal val="visible"/>
                                      </p:to>
                                    </p:set>
                                    <p:animEffect transition="in" filter="fade">
                                      <p:cBhvr>
                                        <p:cTn id="10" dur="20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P spid="4099" grpId="0">
        <p:tmplLst>
          <p:tmpl>
            <p:tnLst>
              <p:par>
                <p:cTn presetID="10" presetClass="entr" presetSubtype="0" fill="hold" nodeType="withEffect">
                  <p:stCondLst>
                    <p:cond delay="0"/>
                  </p:stCondLst>
                  <p:childTnLst>
                    <p:set>
                      <p:cBhvr>
                        <p:cTn dur="1" fill="hold">
                          <p:stCondLst>
                            <p:cond delay="0"/>
                          </p:stCondLst>
                        </p:cTn>
                        <p:tgtEl>
                          <p:spTgt spid="4099"/>
                        </p:tgtEl>
                        <p:attrNameLst>
                          <p:attrName>style.visibility</p:attrName>
                        </p:attrNameLst>
                      </p:cBhvr>
                      <p:to>
                        <p:strVal val="visible"/>
                      </p:to>
                    </p:set>
                    <p:animEffect transition="in" filter="fade">
                      <p:cBhvr>
                        <p:cTn dur="2000"/>
                        <p:tgtEl>
                          <p:spTgt spid="4099"/>
                        </p:tgtEl>
                      </p:cBhvr>
                    </p:animEffect>
                  </p:childTnLst>
                </p:cTn>
              </p:par>
            </p:tnLst>
          </p:tmpl>
        </p:tmplLst>
      </p:bldP>
    </p:bldLst>
  </p:timing>
  <p:txStyles>
    <p:titleStyle>
      <a:lvl1pPr algn="l" rtl="0" eaLnBrk="0" fontAlgn="base" hangingPunct="0">
        <a:spcBef>
          <a:spcPct val="0"/>
        </a:spcBef>
        <a:spcAft>
          <a:spcPct val="0"/>
        </a:spcAft>
        <a:defRPr kumimoji="1" sz="4400">
          <a:solidFill>
            <a:schemeClr val="tx1"/>
          </a:solidFill>
          <a:latin typeface="+mj-lt"/>
          <a:ea typeface="+mj-ea"/>
          <a:cs typeface="+mj-cs"/>
        </a:defRPr>
      </a:lvl1pPr>
      <a:lvl2pPr algn="l" rtl="0" eaLnBrk="0" fontAlgn="base" hangingPunct="0">
        <a:spcBef>
          <a:spcPct val="0"/>
        </a:spcBef>
        <a:spcAft>
          <a:spcPct val="0"/>
        </a:spcAft>
        <a:defRPr kumimoji="1" sz="4400">
          <a:solidFill>
            <a:schemeClr val="tx1"/>
          </a:solidFill>
          <a:latin typeface="Tahoma" pitchFamily="34" charset="0"/>
        </a:defRPr>
      </a:lvl2pPr>
      <a:lvl3pPr algn="l" rtl="0" eaLnBrk="0" fontAlgn="base" hangingPunct="0">
        <a:spcBef>
          <a:spcPct val="0"/>
        </a:spcBef>
        <a:spcAft>
          <a:spcPct val="0"/>
        </a:spcAft>
        <a:defRPr kumimoji="1" sz="4400">
          <a:solidFill>
            <a:schemeClr val="tx1"/>
          </a:solidFill>
          <a:latin typeface="Tahoma" pitchFamily="34" charset="0"/>
        </a:defRPr>
      </a:lvl3pPr>
      <a:lvl4pPr algn="l" rtl="0" eaLnBrk="0" fontAlgn="base" hangingPunct="0">
        <a:spcBef>
          <a:spcPct val="0"/>
        </a:spcBef>
        <a:spcAft>
          <a:spcPct val="0"/>
        </a:spcAft>
        <a:defRPr kumimoji="1" sz="4400">
          <a:solidFill>
            <a:schemeClr val="tx1"/>
          </a:solidFill>
          <a:latin typeface="Tahoma" pitchFamily="34" charset="0"/>
        </a:defRPr>
      </a:lvl4pPr>
      <a:lvl5pPr algn="l" rtl="0" eaLnBrk="0" fontAlgn="base" hangingPunct="0">
        <a:spcBef>
          <a:spcPct val="0"/>
        </a:spcBef>
        <a:spcAft>
          <a:spcPct val="0"/>
        </a:spcAft>
        <a:defRPr kumimoji="1" sz="4400">
          <a:solidFill>
            <a:schemeClr val="tx1"/>
          </a:solidFill>
          <a:latin typeface="Tahoma" pitchFamily="34" charset="0"/>
        </a:defRPr>
      </a:lvl5pPr>
      <a:lvl6pPr marL="457200" algn="l" rtl="0" eaLnBrk="0" fontAlgn="base" hangingPunct="0">
        <a:spcBef>
          <a:spcPct val="0"/>
        </a:spcBef>
        <a:spcAft>
          <a:spcPct val="0"/>
        </a:spcAft>
        <a:defRPr kumimoji="1" sz="4400">
          <a:solidFill>
            <a:schemeClr val="tx1"/>
          </a:solidFill>
          <a:latin typeface="Tahoma" pitchFamily="34" charset="0"/>
        </a:defRPr>
      </a:lvl6pPr>
      <a:lvl7pPr marL="914400" algn="l" rtl="0" eaLnBrk="0" fontAlgn="base" hangingPunct="0">
        <a:spcBef>
          <a:spcPct val="0"/>
        </a:spcBef>
        <a:spcAft>
          <a:spcPct val="0"/>
        </a:spcAft>
        <a:defRPr kumimoji="1" sz="4400">
          <a:solidFill>
            <a:schemeClr val="tx1"/>
          </a:solidFill>
          <a:latin typeface="Tahoma" pitchFamily="34" charset="0"/>
        </a:defRPr>
      </a:lvl7pPr>
      <a:lvl8pPr marL="1371600" algn="l" rtl="0" eaLnBrk="0" fontAlgn="base" hangingPunct="0">
        <a:spcBef>
          <a:spcPct val="0"/>
        </a:spcBef>
        <a:spcAft>
          <a:spcPct val="0"/>
        </a:spcAft>
        <a:defRPr kumimoji="1" sz="4400">
          <a:solidFill>
            <a:schemeClr val="tx1"/>
          </a:solidFill>
          <a:latin typeface="Tahoma" pitchFamily="34" charset="0"/>
        </a:defRPr>
      </a:lvl8pPr>
      <a:lvl9pPr marL="1828800" algn="l" rtl="0" eaLnBrk="0" fontAlgn="base" hangingPunct="0">
        <a:spcBef>
          <a:spcPct val="0"/>
        </a:spcBef>
        <a:spcAft>
          <a:spcPct val="0"/>
        </a:spcAft>
        <a:defRPr kumimoji="1" sz="4400">
          <a:solidFill>
            <a:schemeClr val="tx1"/>
          </a:solidFill>
          <a:latin typeface="Tahoma" pitchFamily="34" charset="0"/>
        </a:defRPr>
      </a:lvl9pPr>
    </p:titleStyle>
    <p:bodyStyle>
      <a:lvl1pPr marL="342900" indent="-342900" algn="l" rtl="0" eaLnBrk="0" fontAlgn="base" hangingPunct="0">
        <a:spcBef>
          <a:spcPct val="20000"/>
        </a:spcBef>
        <a:spcAft>
          <a:spcPct val="0"/>
        </a:spcAft>
        <a:buClr>
          <a:srgbClr val="5F5F5F"/>
        </a:buClr>
        <a:buSzPct val="75000"/>
        <a:buFont typeface="Wingdings"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5F5F5F"/>
        </a:buClr>
        <a:buSzPct val="75000"/>
        <a:buFont typeface="Wingdings" pitchFamily="2" charset="2"/>
        <a:buChar char="n"/>
        <a:defRPr kumimoji="1" sz="2800">
          <a:solidFill>
            <a:schemeClr val="tx1"/>
          </a:solidFill>
          <a:latin typeface="+mn-lt"/>
        </a:defRPr>
      </a:lvl2pPr>
      <a:lvl3pPr marL="1143000" indent="-228600" algn="l" rtl="0" eaLnBrk="0" fontAlgn="base" hangingPunct="0">
        <a:spcBef>
          <a:spcPct val="20000"/>
        </a:spcBef>
        <a:spcAft>
          <a:spcPct val="0"/>
        </a:spcAft>
        <a:buClr>
          <a:srgbClr val="5F5F5F"/>
        </a:buClr>
        <a:buSzPct val="75000"/>
        <a:buFont typeface="Wingdings" pitchFamily="2" charset="2"/>
        <a:buChar char="n"/>
        <a:defRPr kumimoji="1" sz="2400">
          <a:solidFill>
            <a:schemeClr val="tx1"/>
          </a:solidFill>
          <a:latin typeface="+mn-lt"/>
        </a:defRPr>
      </a:lvl3pPr>
      <a:lvl4pPr marL="1600200" indent="-228600" algn="l" rtl="0" eaLnBrk="0" fontAlgn="base" hangingPunct="0">
        <a:spcBef>
          <a:spcPct val="20000"/>
        </a:spcBef>
        <a:spcAft>
          <a:spcPct val="0"/>
        </a:spcAft>
        <a:buClr>
          <a:srgbClr val="5F5F5F"/>
        </a:buClr>
        <a:buSzPct val="75000"/>
        <a:buFont typeface="Wingdings" pitchFamily="2" charset="2"/>
        <a:buChar char="n"/>
        <a:defRPr kumimoji="1" sz="2000">
          <a:solidFill>
            <a:schemeClr val="tx1"/>
          </a:solidFill>
          <a:latin typeface="+mn-lt"/>
        </a:defRPr>
      </a:lvl4pPr>
      <a:lvl5pPr marL="2057400" indent="-228600" algn="l" rtl="0" eaLnBrk="0" fontAlgn="base" hangingPunct="0">
        <a:spcBef>
          <a:spcPct val="20000"/>
        </a:spcBef>
        <a:spcAft>
          <a:spcPct val="0"/>
        </a:spcAft>
        <a:buClr>
          <a:srgbClr val="5F5F5F"/>
        </a:buClr>
        <a:buSzPct val="75000"/>
        <a:buFont typeface="Wingdings" pitchFamily="2" charset="2"/>
        <a:buChar char="n"/>
        <a:defRPr kumimoji="1" sz="2000">
          <a:solidFill>
            <a:schemeClr val="tx1"/>
          </a:solidFill>
          <a:latin typeface="+mn-lt"/>
        </a:defRPr>
      </a:lvl5pPr>
      <a:lvl6pPr marL="2514600" indent="-228600" algn="l" rtl="0" eaLnBrk="0" fontAlgn="base" hangingPunct="0">
        <a:spcBef>
          <a:spcPct val="20000"/>
        </a:spcBef>
        <a:spcAft>
          <a:spcPct val="0"/>
        </a:spcAft>
        <a:buClr>
          <a:srgbClr val="5F5F5F"/>
        </a:buClr>
        <a:buSzPct val="75000"/>
        <a:buFont typeface="Wingdings" pitchFamily="2" charset="2"/>
        <a:buChar char="n"/>
        <a:defRPr kumimoji="1" sz="2000">
          <a:solidFill>
            <a:schemeClr val="tx1"/>
          </a:solidFill>
          <a:latin typeface="+mn-lt"/>
        </a:defRPr>
      </a:lvl6pPr>
      <a:lvl7pPr marL="2971800" indent="-228600" algn="l" rtl="0" eaLnBrk="0" fontAlgn="base" hangingPunct="0">
        <a:spcBef>
          <a:spcPct val="20000"/>
        </a:spcBef>
        <a:spcAft>
          <a:spcPct val="0"/>
        </a:spcAft>
        <a:buClr>
          <a:srgbClr val="5F5F5F"/>
        </a:buClr>
        <a:buSzPct val="75000"/>
        <a:buFont typeface="Wingdings" pitchFamily="2" charset="2"/>
        <a:buChar char="n"/>
        <a:defRPr kumimoji="1" sz="2000">
          <a:solidFill>
            <a:schemeClr val="tx1"/>
          </a:solidFill>
          <a:latin typeface="+mn-lt"/>
        </a:defRPr>
      </a:lvl7pPr>
      <a:lvl8pPr marL="3429000" indent="-228600" algn="l" rtl="0" eaLnBrk="0" fontAlgn="base" hangingPunct="0">
        <a:spcBef>
          <a:spcPct val="20000"/>
        </a:spcBef>
        <a:spcAft>
          <a:spcPct val="0"/>
        </a:spcAft>
        <a:buClr>
          <a:srgbClr val="5F5F5F"/>
        </a:buClr>
        <a:buSzPct val="75000"/>
        <a:buFont typeface="Wingdings" pitchFamily="2" charset="2"/>
        <a:buChar char="n"/>
        <a:defRPr kumimoji="1" sz="2000">
          <a:solidFill>
            <a:schemeClr val="tx1"/>
          </a:solidFill>
          <a:latin typeface="+mn-lt"/>
        </a:defRPr>
      </a:lvl8pPr>
      <a:lvl9pPr marL="3886200" indent="-228600" algn="l" rtl="0" eaLnBrk="0" fontAlgn="base" hangingPunct="0">
        <a:spcBef>
          <a:spcPct val="20000"/>
        </a:spcBef>
        <a:spcAft>
          <a:spcPct val="0"/>
        </a:spcAft>
        <a:buClr>
          <a:srgbClr val="5F5F5F"/>
        </a:buClr>
        <a:buSzPct val="75000"/>
        <a:buFont typeface="Wingdings" pitchFamily="2" charset="2"/>
        <a:buChar char="n"/>
        <a:defRPr kumimoji="1"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NCLBProgression1%20BP.ppt"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slideLayout" Target="../slideLayouts/slideLayout6.xml"/><Relationship Id="rId4" Type="http://schemas.openxmlformats.org/officeDocument/2006/relationships/image" Target="../media/image14.w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wmf"/><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jpeg"/><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4.xml"/><Relationship Id="rId1" Type="http://schemas.openxmlformats.org/officeDocument/2006/relationships/vmlDrawing" Target="../drawings/vmlDrawing3.vml"/></Relationships>
</file>

<file path=ppt/slides/_rels/slide36.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5.vml"/></Relationships>
</file>

<file path=ppt/slides/_rels/slide4.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vmlDrawing" Target="../drawings/vmlDrawing1.v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ctrTitle"/>
          </p:nvPr>
        </p:nvSpPr>
        <p:spPr>
          <a:xfrm>
            <a:off x="228600" y="4724400"/>
            <a:ext cx="8686800" cy="685800"/>
          </a:xfrm>
        </p:spPr>
        <p:txBody>
          <a:bodyPr/>
          <a:lstStyle/>
          <a:p>
            <a:pPr algn="ctr"/>
            <a:r>
              <a:rPr lang="en-US" sz="1800" b="1" smtClean="0"/>
              <a:t/>
            </a:r>
            <a:br>
              <a:rPr lang="en-US" sz="1800" b="1" smtClean="0"/>
            </a:br>
            <a:r>
              <a:rPr lang="en-US" sz="2000" b="1" smtClean="0"/>
              <a:t>College of Saint Rose</a:t>
            </a:r>
            <a:br>
              <a:rPr lang="en-US" sz="2000" b="1" smtClean="0"/>
            </a:br>
            <a:r>
              <a:rPr lang="en-US" sz="2000" b="1" smtClean="0"/>
              <a:t>Center for Integrated Teacher Education  </a:t>
            </a:r>
            <a:br>
              <a:rPr lang="en-US" sz="2000" b="1" smtClean="0"/>
            </a:br>
            <a:r>
              <a:rPr lang="en-US" sz="2000" b="1" smtClean="0"/>
              <a:t>Curriculum Development</a:t>
            </a:r>
            <a:r>
              <a:rPr lang="en-US" sz="2000" smtClean="0"/>
              <a:t> </a:t>
            </a:r>
          </a:p>
        </p:txBody>
      </p:sp>
      <p:sp>
        <p:nvSpPr>
          <p:cNvPr id="9219" name="Rectangle 3"/>
          <p:cNvSpPr>
            <a:spLocks noGrp="1" noChangeArrowheads="1"/>
          </p:cNvSpPr>
          <p:nvPr>
            <p:ph type="subTitle" idx="1"/>
          </p:nvPr>
        </p:nvSpPr>
        <p:spPr/>
        <p:txBody>
          <a:bodyPr/>
          <a:lstStyle/>
          <a:p>
            <a:pPr algn="ctr" eaLnBrk="1" hangingPunct="1"/>
            <a:r>
              <a:rPr lang="en-US" sz="1400" b="1" smtClean="0"/>
              <a:t>Created By:Dr. Rich Hawkins &amp;</a:t>
            </a:r>
          </a:p>
          <a:p>
            <a:pPr algn="ctr" eaLnBrk="1" hangingPunct="1"/>
            <a:r>
              <a:rPr lang="en-US" sz="1400" b="1" smtClean="0"/>
              <a:t>Dr. Deb DeLuca</a:t>
            </a:r>
          </a:p>
          <a:p>
            <a:pPr algn="ctr" eaLnBrk="1" hangingPunct="1"/>
            <a:r>
              <a:rPr lang="en-US" sz="1400" b="1" smtClean="0"/>
              <a:t>Presented By:Laura Mastrogiovanni</a:t>
            </a:r>
          </a:p>
          <a:p>
            <a:pPr algn="ctr">
              <a:lnSpc>
                <a:spcPct val="80000"/>
              </a:lnSpc>
            </a:pPr>
            <a:endParaRPr lang="en-US" sz="1400" smtClean="0"/>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smtClean="0"/>
              <a:t>Learning &amp; Learning Styles</a:t>
            </a:r>
          </a:p>
        </p:txBody>
      </p:sp>
      <p:sp>
        <p:nvSpPr>
          <p:cNvPr id="17411" name="Rectangle 3"/>
          <p:cNvSpPr>
            <a:spLocks noGrp="1" noChangeArrowheads="1"/>
          </p:cNvSpPr>
          <p:nvPr>
            <p:ph type="body" idx="1"/>
          </p:nvPr>
        </p:nvSpPr>
        <p:spPr>
          <a:xfrm>
            <a:off x="838200" y="1593850"/>
            <a:ext cx="8067675" cy="5075238"/>
          </a:xfrm>
        </p:spPr>
        <p:txBody>
          <a:bodyPr/>
          <a:lstStyle/>
          <a:p>
            <a:r>
              <a:rPr lang="en-US" smtClean="0"/>
              <a:t>Cognitive Learning Theories</a:t>
            </a:r>
          </a:p>
          <a:p>
            <a:pPr lvl="1"/>
            <a:r>
              <a:rPr lang="en-US" smtClean="0"/>
              <a:t>Focus on the mental processes people use as they acquire new knowledge and skills</a:t>
            </a:r>
          </a:p>
          <a:p>
            <a:pPr lvl="1"/>
            <a:r>
              <a:rPr lang="en-US" smtClean="0"/>
              <a:t>Emphasizes personal meaning, generalizations, discovery learning, and connectedness of knowledge</a:t>
            </a:r>
          </a:p>
        </p:txBody>
      </p:sp>
      <p:pic>
        <p:nvPicPr>
          <p:cNvPr id="133124" name="Picture 4" descr="j0234687"/>
          <p:cNvPicPr>
            <a:picLocks noChangeAspect="1" noChangeArrowheads="1" noCrop="1"/>
          </p:cNvPicPr>
          <p:nvPr/>
        </p:nvPicPr>
        <p:blipFill>
          <a:blip r:embed="rId2" cstate="print"/>
          <a:srcRect/>
          <a:stretch>
            <a:fillRect/>
          </a:stretch>
        </p:blipFill>
        <p:spPr bwMode="auto">
          <a:xfrm>
            <a:off x="2362200" y="4554538"/>
            <a:ext cx="1905000" cy="1122362"/>
          </a:xfrm>
          <a:prstGeom prst="rect">
            <a:avLst/>
          </a:prstGeom>
          <a:noFill/>
          <a:ln w="9525">
            <a:noFill/>
            <a:miter lim="800000"/>
            <a:headEnd/>
            <a:tailEnd/>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0.00417 -0.00138 L 0.25 -3.38575E-6 " pathEditMode="relative" rAng="0" ptsTypes="AA">
                                      <p:cBhvr>
                                        <p:cTn id="6" dur="2000" fill="hold"/>
                                        <p:tgtEl>
                                          <p:spTgt spid="133124"/>
                                        </p:tgtEl>
                                        <p:attrNameLst>
                                          <p:attrName>ppt_x</p:attrName>
                                          <p:attrName>ppt_y</p:attrName>
                                        </p:attrNameLst>
                                      </p:cBhvr>
                                      <p:rCtr x="127" y="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smtClean="0"/>
              <a:t>Learning &amp; Learning Styles</a:t>
            </a:r>
          </a:p>
        </p:txBody>
      </p:sp>
      <p:sp>
        <p:nvSpPr>
          <p:cNvPr id="18435" name="Rectangle 3"/>
          <p:cNvSpPr>
            <a:spLocks noGrp="1" noChangeArrowheads="1"/>
          </p:cNvSpPr>
          <p:nvPr>
            <p:ph type="body" idx="1"/>
          </p:nvPr>
        </p:nvSpPr>
        <p:spPr>
          <a:xfrm>
            <a:off x="762000" y="1593850"/>
            <a:ext cx="8143875" cy="5075238"/>
          </a:xfrm>
        </p:spPr>
        <p:txBody>
          <a:bodyPr/>
          <a:lstStyle/>
          <a:p>
            <a:r>
              <a:rPr lang="en-US" smtClean="0"/>
              <a:t>Constructivist Learning Theories</a:t>
            </a:r>
          </a:p>
          <a:p>
            <a:pPr lvl="1"/>
            <a:r>
              <a:rPr lang="en-US" smtClean="0"/>
              <a:t>Scaffolding ~Lev Semenovich Vygotsky~ Russian Psychologist ~ </a:t>
            </a:r>
            <a:r>
              <a:rPr lang="en-US" i="1" smtClean="0"/>
              <a:t>zone of  proximal development</a:t>
            </a:r>
            <a:endParaRPr lang="en-US" smtClean="0"/>
          </a:p>
        </p:txBody>
      </p:sp>
      <p:pic>
        <p:nvPicPr>
          <p:cNvPr id="18436" name="Picture 4" descr="MCj03974640000[1]"/>
          <p:cNvPicPr>
            <a:picLocks noChangeAspect="1" noChangeArrowheads="1"/>
          </p:cNvPicPr>
          <p:nvPr/>
        </p:nvPicPr>
        <p:blipFill>
          <a:blip r:embed="rId2" cstate="print"/>
          <a:srcRect/>
          <a:stretch>
            <a:fillRect/>
          </a:stretch>
        </p:blipFill>
        <p:spPr bwMode="auto">
          <a:xfrm>
            <a:off x="2514600" y="3657600"/>
            <a:ext cx="1381125" cy="1827213"/>
          </a:xfrm>
          <a:prstGeom prst="rect">
            <a:avLst/>
          </a:prstGeom>
          <a:noFill/>
          <a:ln w="9525">
            <a:noFill/>
            <a:miter lim="800000"/>
            <a:headEnd/>
            <a:tailEnd/>
          </a:ln>
        </p:spPr>
      </p:pic>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smtClean="0"/>
              <a:t>Learning &amp; Learning Styles</a:t>
            </a:r>
          </a:p>
        </p:txBody>
      </p:sp>
      <p:sp>
        <p:nvSpPr>
          <p:cNvPr id="19459" name="Rectangle 3"/>
          <p:cNvSpPr>
            <a:spLocks noGrp="1" noChangeArrowheads="1"/>
          </p:cNvSpPr>
          <p:nvPr>
            <p:ph type="body" idx="1"/>
          </p:nvPr>
        </p:nvSpPr>
        <p:spPr>
          <a:xfrm>
            <a:off x="685800" y="1593850"/>
            <a:ext cx="8220075" cy="5075238"/>
          </a:xfrm>
        </p:spPr>
        <p:txBody>
          <a:bodyPr/>
          <a:lstStyle/>
          <a:p>
            <a:r>
              <a:rPr lang="en-US" sz="2800" b="1" smtClean="0"/>
              <a:t>Learning is reflected in the way we respond to environmental, social, emotional and physical stimuli, to understand new information. Learning style is defined as the way that information is processed. It focuses on strengths, not weaknesses. There is no right or wrong learning style. Most children show a preference for one of the following basic learning styles: visual, auditory, kinesthetic/ tactile. </a:t>
            </a:r>
            <a:endParaRPr lang="en-US" sz="2800" smtClean="0"/>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algn="ctr"/>
            <a:r>
              <a:rPr lang="en-US" smtClean="0"/>
              <a:t>Emotional Intelligence</a:t>
            </a:r>
          </a:p>
        </p:txBody>
      </p:sp>
      <p:sp>
        <p:nvSpPr>
          <p:cNvPr id="20483" name="Rectangle 3"/>
          <p:cNvSpPr>
            <a:spLocks noGrp="1" noChangeArrowheads="1"/>
          </p:cNvSpPr>
          <p:nvPr>
            <p:ph type="body" idx="1"/>
          </p:nvPr>
        </p:nvSpPr>
        <p:spPr>
          <a:xfrm>
            <a:off x="762000" y="1593850"/>
            <a:ext cx="8143875" cy="5111750"/>
          </a:xfrm>
        </p:spPr>
        <p:txBody>
          <a:bodyPr/>
          <a:lstStyle/>
          <a:p>
            <a:pPr marL="457200" indent="-457200">
              <a:lnSpc>
                <a:spcPct val="80000"/>
              </a:lnSpc>
            </a:pPr>
            <a:r>
              <a:rPr lang="en-US" sz="2400" b="1" smtClean="0"/>
              <a:t>Why Do We Need Emotional Intelligence?</a:t>
            </a:r>
            <a:r>
              <a:rPr lang="en-US" sz="2400" smtClean="0"/>
              <a:t/>
            </a:r>
            <a:br>
              <a:rPr lang="en-US" sz="2400" smtClean="0"/>
            </a:br>
            <a:r>
              <a:rPr lang="en-US" sz="2400" smtClean="0"/>
              <a:t>Research in brain-based learning suggests that emotional health is fundamental to effective learning. According to a report from the National Center for Clinical Infant Programs, the most critical element for a student's success in school is an understanding of how to learn. (</a:t>
            </a:r>
            <a:r>
              <a:rPr lang="en-US" sz="2400" i="1" smtClean="0"/>
              <a:t>Emotional Intelligence</a:t>
            </a:r>
            <a:r>
              <a:rPr lang="en-US" sz="2400" smtClean="0"/>
              <a:t>, p. 193.) The key ingredients for this understanding are:</a:t>
            </a:r>
          </a:p>
          <a:p>
            <a:pPr marL="457200" indent="-457200">
              <a:lnSpc>
                <a:spcPct val="80000"/>
              </a:lnSpc>
              <a:buFont typeface="Wingdings" pitchFamily="2" charset="2"/>
              <a:buNone/>
            </a:pPr>
            <a:r>
              <a:rPr lang="en-US" sz="2400" smtClean="0"/>
              <a:t>      1. Confidence</a:t>
            </a:r>
          </a:p>
          <a:p>
            <a:pPr marL="457200" indent="-457200">
              <a:lnSpc>
                <a:spcPct val="80000"/>
              </a:lnSpc>
              <a:buFont typeface="Wingdings" pitchFamily="2" charset="2"/>
              <a:buNone/>
            </a:pPr>
            <a:r>
              <a:rPr lang="en-US" sz="2400" smtClean="0"/>
              <a:t>      2. Curiosity </a:t>
            </a:r>
          </a:p>
          <a:p>
            <a:pPr marL="457200" indent="-457200">
              <a:lnSpc>
                <a:spcPct val="80000"/>
              </a:lnSpc>
              <a:buFont typeface="Wingdings" pitchFamily="2" charset="2"/>
              <a:buNone/>
            </a:pPr>
            <a:r>
              <a:rPr lang="en-US" sz="2400" smtClean="0"/>
              <a:t>      3. Intentionality </a:t>
            </a:r>
            <a:br>
              <a:rPr lang="en-US" sz="2400" smtClean="0"/>
            </a:br>
            <a:r>
              <a:rPr lang="en-US" sz="2400" smtClean="0"/>
              <a:t> 4. Self-control</a:t>
            </a:r>
            <a:br>
              <a:rPr lang="en-US" sz="2400" smtClean="0"/>
            </a:br>
            <a:r>
              <a:rPr lang="en-US" sz="2400" smtClean="0"/>
              <a:t> 5. Relatedness</a:t>
            </a:r>
          </a:p>
          <a:p>
            <a:pPr marL="457200" indent="-457200">
              <a:lnSpc>
                <a:spcPct val="80000"/>
              </a:lnSpc>
              <a:buFont typeface="Wingdings" pitchFamily="2" charset="2"/>
              <a:buNone/>
            </a:pPr>
            <a:r>
              <a:rPr lang="en-US" sz="2400" smtClean="0"/>
              <a:t>      6. Capacity to communicate </a:t>
            </a:r>
            <a:br>
              <a:rPr lang="en-US" sz="2400" smtClean="0"/>
            </a:br>
            <a:r>
              <a:rPr lang="en-US" sz="2400" smtClean="0"/>
              <a:t> 7. Ability to cooperate </a:t>
            </a: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sz="3600" smtClean="0"/>
              <a:t>Developing &amp; Writing Curriculum</a:t>
            </a:r>
          </a:p>
        </p:txBody>
      </p:sp>
      <p:sp>
        <p:nvSpPr>
          <p:cNvPr id="21507" name="Rectangle 3"/>
          <p:cNvSpPr>
            <a:spLocks noGrp="1" noChangeArrowheads="1"/>
          </p:cNvSpPr>
          <p:nvPr>
            <p:ph type="body" idx="1"/>
          </p:nvPr>
        </p:nvSpPr>
        <p:spPr>
          <a:xfrm>
            <a:off x="228600" y="1593850"/>
            <a:ext cx="8677275" cy="5075238"/>
          </a:xfrm>
        </p:spPr>
        <p:txBody>
          <a:bodyPr/>
          <a:lstStyle/>
          <a:p>
            <a:pPr marL="609600" indent="-609600">
              <a:lnSpc>
                <a:spcPct val="90000"/>
              </a:lnSpc>
            </a:pPr>
            <a:r>
              <a:rPr lang="en-US" sz="2800" smtClean="0"/>
              <a:t>There is no easy-to-follow set of procedures for developing a curriculum</a:t>
            </a:r>
          </a:p>
          <a:p>
            <a:pPr marL="609600" indent="-609600">
              <a:lnSpc>
                <a:spcPct val="90000"/>
              </a:lnSpc>
            </a:pPr>
            <a:r>
              <a:rPr lang="en-US" sz="2800" smtClean="0"/>
              <a:t>Tyler (1949) posed four salient questions for planning a curriculum:</a:t>
            </a:r>
          </a:p>
          <a:p>
            <a:pPr marL="990600" lvl="1" indent="-533400">
              <a:lnSpc>
                <a:spcPct val="90000"/>
              </a:lnSpc>
              <a:buFont typeface="Wingdings" pitchFamily="2" charset="2"/>
              <a:buAutoNum type="arabicPeriod"/>
            </a:pPr>
            <a:r>
              <a:rPr lang="en-US" sz="2400" smtClean="0"/>
              <a:t>What educational purpose should the school seek to attain?</a:t>
            </a:r>
          </a:p>
          <a:p>
            <a:pPr marL="990600" lvl="1" indent="-533400">
              <a:lnSpc>
                <a:spcPct val="90000"/>
              </a:lnSpc>
              <a:buFont typeface="Wingdings" pitchFamily="2" charset="2"/>
              <a:buAutoNum type="arabicPeriod"/>
            </a:pPr>
            <a:r>
              <a:rPr lang="en-US" sz="2400" smtClean="0"/>
              <a:t>What educational experiences can be provided that are likely to attain these purposes?</a:t>
            </a:r>
          </a:p>
          <a:p>
            <a:pPr marL="990600" lvl="1" indent="-533400">
              <a:lnSpc>
                <a:spcPct val="90000"/>
              </a:lnSpc>
              <a:buFont typeface="Wingdings" pitchFamily="2" charset="2"/>
              <a:buAutoNum type="arabicPeriod"/>
            </a:pPr>
            <a:r>
              <a:rPr lang="en-US" sz="2400" smtClean="0"/>
              <a:t>How can these educational experiences be effectively organized?</a:t>
            </a:r>
          </a:p>
          <a:p>
            <a:pPr marL="990600" lvl="1" indent="-533400">
              <a:lnSpc>
                <a:spcPct val="90000"/>
              </a:lnSpc>
              <a:buFont typeface="Wingdings" pitchFamily="2" charset="2"/>
              <a:buAutoNum type="arabicPeriod"/>
            </a:pPr>
            <a:r>
              <a:rPr lang="en-US" sz="2400" smtClean="0"/>
              <a:t>How can we determine whether these purposes are being attained?</a:t>
            </a: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algn="ctr"/>
            <a:r>
              <a:rPr lang="en-US" sz="4000" smtClean="0"/>
              <a:t>The Focus of Curriculum Development</a:t>
            </a:r>
          </a:p>
        </p:txBody>
      </p:sp>
      <p:sp>
        <p:nvSpPr>
          <p:cNvPr id="22531" name="Rectangle 3"/>
          <p:cNvSpPr>
            <a:spLocks noGrp="1" noChangeArrowheads="1"/>
          </p:cNvSpPr>
          <p:nvPr>
            <p:ph type="body" idx="1"/>
          </p:nvPr>
        </p:nvSpPr>
        <p:spPr>
          <a:xfrm>
            <a:off x="457200" y="1593850"/>
            <a:ext cx="8448675" cy="5075238"/>
          </a:xfrm>
        </p:spPr>
        <p:txBody>
          <a:bodyPr/>
          <a:lstStyle/>
          <a:p>
            <a:pPr>
              <a:lnSpc>
                <a:spcPct val="90000"/>
              </a:lnSpc>
            </a:pPr>
            <a:r>
              <a:rPr lang="en-US" sz="2800" smtClean="0"/>
              <a:t>Standards and Curriculum Development </a:t>
            </a:r>
          </a:p>
          <a:p>
            <a:pPr>
              <a:lnSpc>
                <a:spcPct val="90000"/>
              </a:lnSpc>
            </a:pPr>
            <a:r>
              <a:rPr lang="en-US" sz="2800" smtClean="0"/>
              <a:t>Content and Performance Standards</a:t>
            </a:r>
          </a:p>
          <a:p>
            <a:pPr lvl="1">
              <a:lnSpc>
                <a:spcPct val="90000"/>
              </a:lnSpc>
            </a:pPr>
            <a:r>
              <a:rPr lang="en-US" sz="2400" smtClean="0"/>
              <a:t>Content~ know and be able to do</a:t>
            </a:r>
          </a:p>
          <a:p>
            <a:pPr lvl="1">
              <a:lnSpc>
                <a:spcPct val="90000"/>
              </a:lnSpc>
            </a:pPr>
            <a:r>
              <a:rPr lang="en-US" sz="2400" smtClean="0"/>
              <a:t>Performance ~ how good is good enough</a:t>
            </a:r>
          </a:p>
          <a:p>
            <a:pPr>
              <a:lnSpc>
                <a:spcPct val="90000"/>
              </a:lnSpc>
            </a:pPr>
            <a:r>
              <a:rPr lang="en-US" sz="2800" smtClean="0"/>
              <a:t>Standards Developed by Professional Organizations {NAESP}</a:t>
            </a:r>
          </a:p>
          <a:p>
            <a:pPr>
              <a:lnSpc>
                <a:spcPct val="90000"/>
              </a:lnSpc>
            </a:pPr>
            <a:r>
              <a:rPr lang="en-US" sz="2800" smtClean="0"/>
              <a:t>Aligning Curriculum and Textbooks with Standards</a:t>
            </a:r>
          </a:p>
          <a:p>
            <a:pPr lvl="1">
              <a:lnSpc>
                <a:spcPct val="90000"/>
              </a:lnSpc>
            </a:pPr>
            <a:r>
              <a:rPr lang="en-US" sz="2400" smtClean="0"/>
              <a:t>Horizontally aligned</a:t>
            </a:r>
          </a:p>
          <a:p>
            <a:pPr lvl="1">
              <a:lnSpc>
                <a:spcPct val="90000"/>
              </a:lnSpc>
            </a:pPr>
            <a:r>
              <a:rPr lang="en-US" sz="2400" smtClean="0"/>
              <a:t>Vertically aligned</a:t>
            </a:r>
          </a:p>
          <a:p>
            <a:pPr lvl="1">
              <a:lnSpc>
                <a:spcPct val="90000"/>
              </a:lnSpc>
            </a:pPr>
            <a:r>
              <a:rPr lang="en-US" sz="2400" smtClean="0"/>
              <a:t>Math bands &amp; spirals</a:t>
            </a:r>
          </a:p>
          <a:p>
            <a:pPr lvl="1">
              <a:lnSpc>
                <a:spcPct val="90000"/>
              </a:lnSpc>
            </a:pPr>
            <a:r>
              <a:rPr lang="en-US" sz="2400" smtClean="0"/>
              <a:t>Textbooks </a:t>
            </a:r>
          </a:p>
        </p:txBody>
      </p:sp>
      <p:pic>
        <p:nvPicPr>
          <p:cNvPr id="22532" name="Picture 4" descr="MCj03974820000[1]"/>
          <p:cNvPicPr>
            <a:picLocks noChangeAspect="1" noChangeArrowheads="1"/>
          </p:cNvPicPr>
          <p:nvPr/>
        </p:nvPicPr>
        <p:blipFill>
          <a:blip r:embed="rId2" cstate="print"/>
          <a:srcRect/>
          <a:stretch>
            <a:fillRect/>
          </a:stretch>
        </p:blipFill>
        <p:spPr bwMode="auto">
          <a:xfrm>
            <a:off x="6934200" y="2362200"/>
            <a:ext cx="1825625" cy="1717675"/>
          </a:xfrm>
          <a:prstGeom prst="rect">
            <a:avLst/>
          </a:prstGeom>
          <a:noFill/>
          <a:ln w="9525">
            <a:noFill/>
            <a:miter lim="800000"/>
            <a:headEnd/>
            <a:tailEnd/>
          </a:ln>
        </p:spPr>
      </p:pic>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sz="4000" smtClean="0"/>
              <a:t>The Focus of Curriculum Development</a:t>
            </a:r>
          </a:p>
        </p:txBody>
      </p:sp>
      <p:sp>
        <p:nvSpPr>
          <p:cNvPr id="23555" name="Rectangle 3"/>
          <p:cNvSpPr>
            <a:spLocks noGrp="1" noChangeArrowheads="1"/>
          </p:cNvSpPr>
          <p:nvPr>
            <p:ph type="body" idx="1"/>
          </p:nvPr>
        </p:nvSpPr>
        <p:spPr>
          <a:xfrm>
            <a:off x="533400" y="1752600"/>
            <a:ext cx="8372475" cy="4916488"/>
          </a:xfrm>
        </p:spPr>
        <p:txBody>
          <a:bodyPr/>
          <a:lstStyle/>
          <a:p>
            <a:pPr>
              <a:lnSpc>
                <a:spcPct val="90000"/>
              </a:lnSpc>
            </a:pPr>
            <a:r>
              <a:rPr lang="en-US" smtClean="0"/>
              <a:t>Standards and NCLB</a:t>
            </a:r>
          </a:p>
          <a:p>
            <a:pPr lvl="1">
              <a:lnSpc>
                <a:spcPct val="90000"/>
              </a:lnSpc>
            </a:pPr>
            <a:r>
              <a:rPr lang="en-US" smtClean="0"/>
              <a:t>States create their standards</a:t>
            </a:r>
          </a:p>
          <a:p>
            <a:pPr lvl="1">
              <a:lnSpc>
                <a:spcPct val="90000"/>
              </a:lnSpc>
            </a:pPr>
            <a:r>
              <a:rPr lang="en-US" smtClean="0"/>
              <a:t>Assessment Benchmarks </a:t>
            </a:r>
          </a:p>
          <a:p>
            <a:pPr lvl="1">
              <a:lnSpc>
                <a:spcPct val="90000"/>
              </a:lnSpc>
            </a:pPr>
            <a:r>
              <a:rPr lang="en-US" smtClean="0"/>
              <a:t>AYP ~ School Report Cards</a:t>
            </a:r>
          </a:p>
          <a:p>
            <a:pPr lvl="1">
              <a:lnSpc>
                <a:spcPct val="90000"/>
              </a:lnSpc>
            </a:pPr>
            <a:r>
              <a:rPr lang="en-US" smtClean="0"/>
              <a:t>What if a district fails?</a:t>
            </a:r>
          </a:p>
          <a:p>
            <a:pPr lvl="2">
              <a:lnSpc>
                <a:spcPct val="90000"/>
              </a:lnSpc>
            </a:pPr>
            <a:r>
              <a:rPr lang="en-US" smtClean="0">
                <a:hlinkClick r:id="rId2" action="ppaction://hlinkpres?slideindex=1&amp;slidetitle="/>
              </a:rPr>
              <a:t>E:\NCLBProgression1 BP.ppt</a:t>
            </a:r>
            <a:endParaRPr lang="en-US" smtClean="0"/>
          </a:p>
          <a:p>
            <a:pPr>
              <a:lnSpc>
                <a:spcPct val="90000"/>
              </a:lnSpc>
            </a:pPr>
            <a:r>
              <a:rPr lang="en-US" smtClean="0"/>
              <a:t>Technology and Curriculum Development</a:t>
            </a:r>
          </a:p>
          <a:p>
            <a:pPr lvl="1">
              <a:lnSpc>
                <a:spcPct val="90000"/>
              </a:lnSpc>
            </a:pPr>
            <a:r>
              <a:rPr lang="en-US" smtClean="0"/>
              <a:t>Technology Literate by the end of 8</a:t>
            </a:r>
            <a:r>
              <a:rPr lang="en-US" baseline="30000" smtClean="0"/>
              <a:t>th</a:t>
            </a:r>
            <a:r>
              <a:rPr lang="en-US" smtClean="0"/>
              <a:t> grade; what does that mean?</a:t>
            </a:r>
          </a:p>
          <a:p>
            <a:pPr>
              <a:lnSpc>
                <a:spcPct val="90000"/>
              </a:lnSpc>
            </a:pPr>
            <a:r>
              <a:rPr lang="en-US" smtClean="0"/>
              <a:t>Students and Curriculum Development</a:t>
            </a:r>
          </a:p>
          <a:p>
            <a:pPr>
              <a:lnSpc>
                <a:spcPct val="90000"/>
              </a:lnSpc>
            </a:pPr>
            <a:endParaRPr lang="en-US" smtClean="0"/>
          </a:p>
        </p:txBody>
      </p:sp>
      <p:pic>
        <p:nvPicPr>
          <p:cNvPr id="23556" name="Picture 4" descr="MPj04011200000[1]"/>
          <p:cNvPicPr>
            <a:picLocks noChangeAspect="1" noChangeArrowheads="1"/>
          </p:cNvPicPr>
          <p:nvPr/>
        </p:nvPicPr>
        <p:blipFill>
          <a:blip r:embed="rId3" cstate="print"/>
          <a:srcRect/>
          <a:stretch>
            <a:fillRect/>
          </a:stretch>
        </p:blipFill>
        <p:spPr bwMode="auto">
          <a:xfrm>
            <a:off x="6172200" y="2057400"/>
            <a:ext cx="1735138" cy="2170113"/>
          </a:xfrm>
          <a:prstGeom prst="rect">
            <a:avLst/>
          </a:prstGeom>
          <a:noFill/>
          <a:ln w="9525">
            <a:noFill/>
            <a:miter lim="800000"/>
            <a:headEnd/>
            <a:tailEnd/>
          </a:ln>
        </p:spPr>
      </p:pic>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smtClean="0"/>
              <a:t>Moving On ~ </a:t>
            </a:r>
          </a:p>
        </p:txBody>
      </p:sp>
      <p:pic>
        <p:nvPicPr>
          <p:cNvPr id="24579" name="Picture 3" descr="MCj03981370000[1]"/>
          <p:cNvPicPr>
            <a:picLocks noChangeAspect="1" noChangeArrowheads="1"/>
          </p:cNvPicPr>
          <p:nvPr/>
        </p:nvPicPr>
        <p:blipFill>
          <a:blip r:embed="rId2" cstate="print"/>
          <a:srcRect/>
          <a:stretch>
            <a:fillRect/>
          </a:stretch>
        </p:blipFill>
        <p:spPr bwMode="auto">
          <a:xfrm>
            <a:off x="4038600" y="2895600"/>
            <a:ext cx="1816100" cy="1662113"/>
          </a:xfrm>
          <a:prstGeom prst="rect">
            <a:avLst/>
          </a:prstGeom>
          <a:noFill/>
          <a:ln w="9525">
            <a:noFill/>
            <a:miter lim="800000"/>
            <a:headEnd/>
            <a:tailEnd/>
          </a:ln>
        </p:spPr>
      </p:pic>
      <p:pic>
        <p:nvPicPr>
          <p:cNvPr id="24580" name="Picture 4" descr="j0301252"/>
          <p:cNvPicPr>
            <a:picLocks noChangeAspect="1" noChangeArrowheads="1"/>
          </p:cNvPicPr>
          <p:nvPr/>
        </p:nvPicPr>
        <p:blipFill>
          <a:blip r:embed="rId3" cstate="print"/>
          <a:srcRect/>
          <a:stretch>
            <a:fillRect/>
          </a:stretch>
        </p:blipFill>
        <p:spPr bwMode="auto">
          <a:xfrm>
            <a:off x="6705600" y="1905000"/>
            <a:ext cx="1830388" cy="1565275"/>
          </a:xfrm>
          <a:prstGeom prst="rect">
            <a:avLst/>
          </a:prstGeom>
          <a:noFill/>
          <a:ln w="9525">
            <a:noFill/>
            <a:miter lim="800000"/>
            <a:headEnd/>
            <a:tailEnd/>
          </a:ln>
        </p:spPr>
      </p:pic>
      <p:pic>
        <p:nvPicPr>
          <p:cNvPr id="24581" name="Picture 5" descr="MCj04241680000[1]"/>
          <p:cNvPicPr>
            <a:picLocks noChangeAspect="1" noChangeArrowheads="1"/>
          </p:cNvPicPr>
          <p:nvPr/>
        </p:nvPicPr>
        <p:blipFill>
          <a:blip r:embed="rId4" cstate="print"/>
          <a:srcRect/>
          <a:stretch>
            <a:fillRect/>
          </a:stretch>
        </p:blipFill>
        <p:spPr bwMode="auto">
          <a:xfrm>
            <a:off x="914400" y="4419600"/>
            <a:ext cx="1835150" cy="1631950"/>
          </a:xfrm>
          <a:prstGeom prst="rect">
            <a:avLst/>
          </a:prstGeom>
          <a:noFill/>
          <a:ln w="9525">
            <a:noFill/>
            <a:miter lim="800000"/>
            <a:headEnd/>
            <a:tailEnd/>
          </a:ln>
        </p:spPr>
      </p:pic>
      <p:sp>
        <p:nvSpPr>
          <p:cNvPr id="24582" name="Text Box 6"/>
          <p:cNvSpPr txBox="1">
            <a:spLocks noChangeArrowheads="1"/>
          </p:cNvSpPr>
          <p:nvPr/>
        </p:nvSpPr>
        <p:spPr bwMode="auto">
          <a:xfrm>
            <a:off x="457200" y="1828800"/>
            <a:ext cx="5913438" cy="641350"/>
          </a:xfrm>
          <a:prstGeom prst="rect">
            <a:avLst/>
          </a:prstGeom>
          <a:noFill/>
          <a:ln w="9525">
            <a:noFill/>
            <a:miter lim="800000"/>
            <a:headEnd/>
            <a:tailEnd/>
          </a:ln>
        </p:spPr>
        <p:txBody>
          <a:bodyPr wrap="none">
            <a:spAutoFit/>
          </a:bodyPr>
          <a:lstStyle/>
          <a:p>
            <a:r>
              <a:rPr lang="en-US" sz="3600" b="1">
                <a:solidFill>
                  <a:srgbClr val="008000"/>
                </a:solidFill>
                <a:latin typeface="Tahoma" pitchFamily="34" charset="0"/>
              </a:rPr>
              <a:t>Curriculum &amp; Instruction</a:t>
            </a:r>
          </a:p>
        </p:txBody>
      </p:sp>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smtClean="0"/>
              <a:t>Your Turn, Time to Teach!</a:t>
            </a:r>
          </a:p>
        </p:txBody>
      </p:sp>
      <p:sp>
        <p:nvSpPr>
          <p:cNvPr id="25603" name="Rectangle 3"/>
          <p:cNvSpPr>
            <a:spLocks noGrp="1" noChangeArrowheads="1"/>
          </p:cNvSpPr>
          <p:nvPr>
            <p:ph type="body" idx="1"/>
          </p:nvPr>
        </p:nvSpPr>
        <p:spPr>
          <a:xfrm>
            <a:off x="457200" y="1593850"/>
            <a:ext cx="8448675" cy="5075238"/>
          </a:xfrm>
        </p:spPr>
        <p:txBody>
          <a:bodyPr/>
          <a:lstStyle/>
          <a:p>
            <a:r>
              <a:rPr lang="en-US" smtClean="0"/>
              <a:t>Work in a team of 3 people</a:t>
            </a:r>
          </a:p>
          <a:p>
            <a:r>
              <a:rPr lang="en-US" smtClean="0"/>
              <a:t>Pick an article to read, read silently, what are the essential learning points? Share your thinking with your colleagues. *Honor the disciplines of a Learning Conversation.</a:t>
            </a:r>
          </a:p>
          <a:p>
            <a:r>
              <a:rPr lang="en-US" smtClean="0"/>
              <a:t>Create a presentation- chart paper, power point, handout, be creative!</a:t>
            </a:r>
          </a:p>
          <a:p>
            <a:r>
              <a:rPr lang="en-US" smtClean="0"/>
              <a:t>Present to the class </a:t>
            </a:r>
            <a:r>
              <a:rPr lang="en-US" smtClean="0">
                <a:sym typeface="Wingdings" pitchFamily="2" charset="2"/>
              </a:rPr>
              <a:t>!</a:t>
            </a:r>
            <a:endParaRPr lang="en-US" smtClean="0"/>
          </a:p>
        </p:txBody>
      </p:sp>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sz="2800" b="1" smtClean="0"/>
              <a:t>Disciplines of a Learning Conversation</a:t>
            </a:r>
          </a:p>
        </p:txBody>
      </p:sp>
      <p:sp>
        <p:nvSpPr>
          <p:cNvPr id="26627" name="Rectangle 3"/>
          <p:cNvSpPr>
            <a:spLocks noGrp="1" noChangeArrowheads="1"/>
          </p:cNvSpPr>
          <p:nvPr>
            <p:ph type="body" idx="1"/>
          </p:nvPr>
        </p:nvSpPr>
        <p:spPr>
          <a:xfrm>
            <a:off x="1828800" y="1593850"/>
            <a:ext cx="7315200" cy="5075238"/>
          </a:xfrm>
        </p:spPr>
        <p:txBody>
          <a:bodyPr/>
          <a:lstStyle/>
          <a:p>
            <a:r>
              <a:rPr lang="en-US" smtClean="0"/>
              <a:t>Speak from the Heart</a:t>
            </a:r>
          </a:p>
          <a:p>
            <a:r>
              <a:rPr lang="en-US" smtClean="0"/>
              <a:t>Suspend Certainty </a:t>
            </a:r>
            <a:r>
              <a:rPr kumimoji="0" lang="en-US" smtClean="0"/>
              <a:t>(a mind, like a parachute, only works while open). </a:t>
            </a:r>
            <a:endParaRPr lang="en-US" smtClean="0"/>
          </a:p>
          <a:p>
            <a:r>
              <a:rPr lang="en-US" smtClean="0"/>
              <a:t>Listen to Self, Others, &amp; The Group</a:t>
            </a:r>
          </a:p>
          <a:p>
            <a:r>
              <a:rPr lang="en-US" smtClean="0"/>
              <a:t>Balance Advocacy with Inquiry ~ </a:t>
            </a:r>
            <a:r>
              <a:rPr kumimoji="0" lang="en-US" smtClean="0"/>
              <a:t>Stay in inquiry; limit advocacy</a:t>
            </a:r>
            <a:endParaRPr lang="en-US" smtClean="0"/>
          </a:p>
          <a:p>
            <a:r>
              <a:rPr lang="en-US" smtClean="0"/>
              <a:t>Create a Safe Space </a:t>
            </a:r>
            <a:r>
              <a:rPr lang="en-US" sz="2800" smtClean="0"/>
              <a:t>(Think Las Vegas!)</a:t>
            </a:r>
          </a:p>
          <a:p>
            <a:r>
              <a:rPr lang="en-US" smtClean="0"/>
              <a:t>Be Aware of your Mental Models</a:t>
            </a:r>
          </a:p>
        </p:txBody>
      </p:sp>
      <p:pic>
        <p:nvPicPr>
          <p:cNvPr id="26628" name="Picture 4" descr="MCj03042990000[1]"/>
          <p:cNvPicPr>
            <a:picLocks noChangeAspect="1" noChangeArrowheads="1"/>
          </p:cNvPicPr>
          <p:nvPr/>
        </p:nvPicPr>
        <p:blipFill>
          <a:blip r:embed="rId2" cstate="print"/>
          <a:srcRect/>
          <a:stretch>
            <a:fillRect/>
          </a:stretch>
        </p:blipFill>
        <p:spPr bwMode="auto">
          <a:xfrm>
            <a:off x="0" y="2667000"/>
            <a:ext cx="1811338" cy="860425"/>
          </a:xfrm>
          <a:prstGeom prst="rect">
            <a:avLst/>
          </a:prstGeom>
          <a:noFill/>
          <a:ln w="9525">
            <a:noFill/>
            <a:miter lim="800000"/>
            <a:headEnd/>
            <a:tailEnd/>
          </a:ln>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algn="ctr"/>
            <a:r>
              <a:rPr lang="en-US" smtClean="0"/>
              <a:t> Good Morning </a:t>
            </a:r>
          </a:p>
        </p:txBody>
      </p:sp>
      <p:sp>
        <p:nvSpPr>
          <p:cNvPr id="10243" name="Rectangle 3"/>
          <p:cNvSpPr>
            <a:spLocks noGrp="1" noChangeArrowheads="1"/>
          </p:cNvSpPr>
          <p:nvPr>
            <p:ph type="body" sz="half" idx="1"/>
          </p:nvPr>
        </p:nvSpPr>
        <p:spPr>
          <a:xfrm>
            <a:off x="1828800" y="1593850"/>
            <a:ext cx="6324600" cy="5075238"/>
          </a:xfrm>
        </p:spPr>
        <p:txBody>
          <a:bodyPr/>
          <a:lstStyle/>
          <a:p>
            <a:r>
              <a:rPr lang="en-US" sz="2800" smtClean="0"/>
              <a:t>Internship expectations</a:t>
            </a:r>
          </a:p>
          <a:p>
            <a:r>
              <a:rPr lang="en-US" sz="2800" smtClean="0"/>
              <a:t>Check-In </a:t>
            </a:r>
          </a:p>
          <a:p>
            <a:r>
              <a:rPr lang="en-US" sz="2800" smtClean="0"/>
              <a:t>Developing &amp; Implementing the Curriculum</a:t>
            </a:r>
          </a:p>
          <a:p>
            <a:pPr lvl="2"/>
            <a:r>
              <a:rPr lang="en-US" sz="2000" smtClean="0"/>
              <a:t>Approaches to Curriculum Development</a:t>
            </a:r>
          </a:p>
          <a:p>
            <a:pPr lvl="2"/>
            <a:r>
              <a:rPr lang="en-US" sz="2000" smtClean="0"/>
              <a:t>Curriculum Implementation, Instruction and Technology</a:t>
            </a:r>
          </a:p>
          <a:p>
            <a:pPr lvl="2"/>
            <a:r>
              <a:rPr lang="en-US" sz="2000" smtClean="0"/>
              <a:t>Assessment of Learning</a:t>
            </a:r>
          </a:p>
          <a:p>
            <a:pPr>
              <a:buFont typeface="Wingdings" pitchFamily="2" charset="2"/>
              <a:buNone/>
            </a:pPr>
            <a:endParaRPr lang="en-US" sz="2800" smtClean="0"/>
          </a:p>
        </p:txBody>
      </p:sp>
      <p:pic>
        <p:nvPicPr>
          <p:cNvPr id="10244" name="Picture 4" descr="MCj04124640000[1]"/>
          <p:cNvPicPr>
            <a:picLocks noChangeAspect="1" noChangeArrowheads="1"/>
          </p:cNvPicPr>
          <p:nvPr>
            <p:ph sz="quarter" idx="2"/>
          </p:nvPr>
        </p:nvPicPr>
        <p:blipFill>
          <a:blip r:embed="rId2" cstate="print"/>
          <a:srcRect/>
          <a:stretch>
            <a:fillRect/>
          </a:stretch>
        </p:blipFill>
        <p:spPr bwMode="auto">
          <a:xfrm>
            <a:off x="2286000" y="304800"/>
            <a:ext cx="1219200" cy="1047750"/>
          </a:xfrm>
          <a:noFill/>
        </p:spPr>
      </p:pic>
      <p:pic>
        <p:nvPicPr>
          <p:cNvPr id="10245" name="Picture 6" descr="MCj04124640000[1]"/>
          <p:cNvPicPr>
            <a:picLocks noChangeAspect="1" noChangeArrowheads="1"/>
          </p:cNvPicPr>
          <p:nvPr>
            <p:ph sz="quarter" idx="3"/>
          </p:nvPr>
        </p:nvPicPr>
        <p:blipFill>
          <a:blip r:embed="rId2" cstate="print"/>
          <a:srcRect/>
          <a:stretch>
            <a:fillRect/>
          </a:stretch>
        </p:blipFill>
        <p:spPr bwMode="auto">
          <a:xfrm>
            <a:off x="7848600" y="304800"/>
            <a:ext cx="1112838" cy="1092200"/>
          </a:xfrm>
          <a:noFill/>
        </p:spPr>
      </p:pic>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sz="2800" smtClean="0"/>
              <a:t>Approaches to Curriculum Development</a:t>
            </a:r>
            <a:r>
              <a:rPr lang="en-US" smtClean="0"/>
              <a:t> </a:t>
            </a:r>
          </a:p>
        </p:txBody>
      </p:sp>
      <p:sp>
        <p:nvSpPr>
          <p:cNvPr id="27651" name="Rectangle 3"/>
          <p:cNvSpPr>
            <a:spLocks noGrp="1" noChangeArrowheads="1"/>
          </p:cNvSpPr>
          <p:nvPr>
            <p:ph type="body" idx="1"/>
          </p:nvPr>
        </p:nvSpPr>
        <p:spPr/>
        <p:txBody>
          <a:bodyPr/>
          <a:lstStyle/>
          <a:p>
            <a:pPr marL="609600" indent="-609600">
              <a:lnSpc>
                <a:spcPct val="90000"/>
              </a:lnSpc>
              <a:buFont typeface="Wingdings" pitchFamily="2" charset="2"/>
              <a:buAutoNum type="arabicPeriod"/>
            </a:pPr>
            <a:r>
              <a:rPr lang="en-US" sz="2000" smtClean="0"/>
              <a:t>The Sources of a Science Education 	</a:t>
            </a:r>
          </a:p>
          <a:p>
            <a:pPr marL="609600" indent="-609600">
              <a:lnSpc>
                <a:spcPct val="90000"/>
              </a:lnSpc>
              <a:buFont typeface="Wingdings" pitchFamily="2" charset="2"/>
              <a:buAutoNum type="arabicPeriod"/>
            </a:pPr>
            <a:r>
              <a:rPr lang="en-US" sz="2000" smtClean="0"/>
              <a:t>Teachers, Public Life, and Curriculum Reform</a:t>
            </a:r>
          </a:p>
          <a:p>
            <a:pPr marL="609600" indent="-609600">
              <a:lnSpc>
                <a:spcPct val="90000"/>
              </a:lnSpc>
              <a:buFont typeface="Wingdings" pitchFamily="2" charset="2"/>
              <a:buAutoNum type="arabicPeriod"/>
            </a:pPr>
            <a:r>
              <a:rPr lang="en-US" sz="2000" smtClean="0"/>
              <a:t>Who Should Plan the Curriculum?</a:t>
            </a:r>
          </a:p>
          <a:p>
            <a:pPr marL="609600" indent="-609600">
              <a:lnSpc>
                <a:spcPct val="90000"/>
              </a:lnSpc>
              <a:buFont typeface="Wingdings" pitchFamily="2" charset="2"/>
              <a:buAutoNum type="arabicPeriod"/>
            </a:pPr>
            <a:r>
              <a:rPr lang="en-US" sz="2000" smtClean="0"/>
              <a:t>A Principal Looks Back: Standards Matter</a:t>
            </a:r>
          </a:p>
          <a:p>
            <a:pPr marL="609600" indent="-609600">
              <a:lnSpc>
                <a:spcPct val="90000"/>
              </a:lnSpc>
              <a:buFont typeface="Wingdings" pitchFamily="2" charset="2"/>
              <a:buAutoNum type="arabicPeriod"/>
            </a:pPr>
            <a:r>
              <a:rPr lang="en-US" sz="2000" smtClean="0"/>
              <a:t>The Limits of Ideology: Curriculum and the Culture Wars </a:t>
            </a:r>
            <a:r>
              <a:rPr lang="en-US" sz="2000" smtClean="0">
                <a:solidFill>
                  <a:srgbClr val="FF0000"/>
                </a:solidFill>
              </a:rPr>
              <a:t>**Only in the New Book**</a:t>
            </a:r>
          </a:p>
          <a:p>
            <a:pPr marL="609600" indent="-609600">
              <a:lnSpc>
                <a:spcPct val="90000"/>
              </a:lnSpc>
              <a:buFont typeface="Wingdings" pitchFamily="2" charset="2"/>
              <a:buAutoNum type="arabicPeriod"/>
            </a:pPr>
            <a:r>
              <a:rPr lang="en-US" sz="2000" smtClean="0"/>
              <a:t>The Muddle Machine: Confessions of a Textbook Editor</a:t>
            </a:r>
          </a:p>
          <a:p>
            <a:pPr marL="609600" indent="-609600">
              <a:lnSpc>
                <a:spcPct val="90000"/>
              </a:lnSpc>
              <a:buFont typeface="Wingdings" pitchFamily="2" charset="2"/>
              <a:buAutoNum type="arabicPeriod"/>
            </a:pPr>
            <a:r>
              <a:rPr lang="en-US" sz="2000" smtClean="0"/>
              <a:t>How to Integrate Character Education Into the Curriculum </a:t>
            </a:r>
            <a:r>
              <a:rPr lang="en-US" sz="2000" smtClean="0">
                <a:solidFill>
                  <a:srgbClr val="FF0000"/>
                </a:solidFill>
              </a:rPr>
              <a:t>**Only in the Old Book**</a:t>
            </a:r>
          </a:p>
          <a:p>
            <a:pPr marL="609600" indent="-609600">
              <a:lnSpc>
                <a:spcPct val="90000"/>
              </a:lnSpc>
              <a:buFont typeface="Wingdings" pitchFamily="2" charset="2"/>
              <a:buAutoNum type="arabicPeriod"/>
            </a:pPr>
            <a:r>
              <a:rPr lang="en-US" sz="2000" smtClean="0"/>
              <a:t>The Case for Teacher-Led School Improvement </a:t>
            </a:r>
          </a:p>
          <a:p>
            <a:pPr marL="609600" indent="-609600">
              <a:lnSpc>
                <a:spcPct val="90000"/>
              </a:lnSpc>
              <a:buFont typeface="Wingdings" pitchFamily="2" charset="2"/>
              <a:buNone/>
            </a:pPr>
            <a:r>
              <a:rPr lang="en-US" sz="2000" smtClean="0"/>
              <a:t>        </a:t>
            </a:r>
            <a:r>
              <a:rPr lang="en-US" sz="2000" smtClean="0">
                <a:solidFill>
                  <a:srgbClr val="FF0000"/>
                </a:solidFill>
              </a:rPr>
              <a:t>**Only in the New Book**</a:t>
            </a:r>
          </a:p>
        </p:txBody>
      </p:sp>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sz="4000" smtClean="0"/>
              <a:t>Curriculum Implementation,  Instruction, and Technology</a:t>
            </a:r>
          </a:p>
        </p:txBody>
      </p:sp>
      <p:sp>
        <p:nvSpPr>
          <p:cNvPr id="28675" name="Rectangle 3"/>
          <p:cNvSpPr>
            <a:spLocks noGrp="1" noChangeArrowheads="1"/>
          </p:cNvSpPr>
          <p:nvPr>
            <p:ph type="body" idx="1"/>
          </p:nvPr>
        </p:nvSpPr>
        <p:spPr>
          <a:xfrm>
            <a:off x="762000" y="1593850"/>
            <a:ext cx="8143875" cy="5075238"/>
          </a:xfrm>
        </p:spPr>
        <p:txBody>
          <a:bodyPr/>
          <a:lstStyle/>
          <a:p>
            <a:r>
              <a:rPr lang="en-US" smtClean="0"/>
              <a:t>Before becoming a teacher…page 271old book and 310 in the new book </a:t>
            </a:r>
          </a:p>
          <a:p>
            <a:r>
              <a:rPr lang="en-US" smtClean="0"/>
              <a:t>Curriculum {What} </a:t>
            </a:r>
          </a:p>
          <a:p>
            <a:r>
              <a:rPr lang="en-US" smtClean="0"/>
              <a:t>Instruction {How}</a:t>
            </a:r>
          </a:p>
          <a:p>
            <a:r>
              <a:rPr lang="en-US" smtClean="0"/>
              <a:t>Instructional Methods</a:t>
            </a:r>
          </a:p>
          <a:p>
            <a:pPr lvl="1"/>
            <a:r>
              <a:rPr lang="en-US" smtClean="0"/>
              <a:t>Now you have a planned curriculum; what instructional methods enable you to achieve the curricular goals? Also, remember that you need to consider instructional activities to meet the students needs.</a:t>
            </a:r>
          </a:p>
          <a:p>
            <a:endParaRPr lang="en-US" smtClean="0"/>
          </a:p>
        </p:txBody>
      </p:sp>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pPr algn="ctr"/>
            <a:r>
              <a:rPr lang="en-US" smtClean="0"/>
              <a:t>Authentic Learning</a:t>
            </a:r>
          </a:p>
        </p:txBody>
      </p:sp>
      <p:sp>
        <p:nvSpPr>
          <p:cNvPr id="2052" name="Rectangle 3"/>
          <p:cNvSpPr>
            <a:spLocks noGrp="1" noChangeArrowheads="1"/>
          </p:cNvSpPr>
          <p:nvPr>
            <p:ph type="body" idx="1"/>
          </p:nvPr>
        </p:nvSpPr>
        <p:spPr>
          <a:xfrm>
            <a:off x="381000" y="1593850"/>
            <a:ext cx="8524875" cy="5075238"/>
          </a:xfrm>
        </p:spPr>
        <p:txBody>
          <a:bodyPr/>
          <a:lstStyle/>
          <a:p>
            <a:pPr>
              <a:lnSpc>
                <a:spcPct val="90000"/>
              </a:lnSpc>
            </a:pPr>
            <a:r>
              <a:rPr lang="en-US" smtClean="0"/>
              <a:t>Enables students to see connections between the curriculum and the world beyond the classroom</a:t>
            </a:r>
          </a:p>
          <a:p>
            <a:pPr>
              <a:lnSpc>
                <a:spcPct val="90000"/>
              </a:lnSpc>
            </a:pPr>
            <a:r>
              <a:rPr lang="en-US" smtClean="0"/>
              <a:t>Authentic Pedagogy helps students to:</a:t>
            </a:r>
          </a:p>
          <a:p>
            <a:pPr lvl="1">
              <a:lnSpc>
                <a:spcPct val="90000"/>
              </a:lnSpc>
            </a:pPr>
            <a:r>
              <a:rPr lang="en-US" smtClean="0"/>
              <a:t>Construct Knowledge through higher-level thinking </a:t>
            </a:r>
          </a:p>
          <a:p>
            <a:pPr lvl="1">
              <a:lnSpc>
                <a:spcPct val="90000"/>
              </a:lnSpc>
            </a:pPr>
            <a:r>
              <a:rPr lang="en-US" smtClean="0"/>
              <a:t>Acquire deep knowledge of the subject matter</a:t>
            </a:r>
          </a:p>
          <a:p>
            <a:pPr lvl="1">
              <a:lnSpc>
                <a:spcPct val="90000"/>
              </a:lnSpc>
            </a:pPr>
            <a:r>
              <a:rPr lang="en-US" smtClean="0"/>
              <a:t>Engage in substantive conservations with teachers and peers</a:t>
            </a:r>
          </a:p>
          <a:p>
            <a:pPr lvl="1">
              <a:lnSpc>
                <a:spcPct val="90000"/>
              </a:lnSpc>
            </a:pPr>
            <a:r>
              <a:rPr lang="en-US" smtClean="0"/>
              <a:t>Make connections between knowledge and the world beyond the classroom</a:t>
            </a:r>
          </a:p>
          <a:p>
            <a:pPr lvl="1">
              <a:lnSpc>
                <a:spcPct val="90000"/>
              </a:lnSpc>
            </a:pPr>
            <a:endParaRPr lang="en-US" smtClean="0"/>
          </a:p>
        </p:txBody>
      </p:sp>
      <p:graphicFrame>
        <p:nvGraphicFramePr>
          <p:cNvPr id="2050" name="Object 4"/>
          <p:cNvGraphicFramePr>
            <a:graphicFrameLocks noChangeAspect="1"/>
          </p:cNvGraphicFramePr>
          <p:nvPr>
            <p:ph idx="4294967295"/>
          </p:nvPr>
        </p:nvGraphicFramePr>
        <p:xfrm>
          <a:off x="3155950" y="2160588"/>
          <a:ext cx="5988050" cy="3989387"/>
        </p:xfrm>
        <a:graphic>
          <a:graphicData uri="http://schemas.openxmlformats.org/presentationml/2006/ole">
            <p:oleObj spid="_x0000_s2050" name="Chart" r:id="rId3" imgW="6562649" imgH="4372051" progId="MSGraph.Chart.8">
              <p:embed followColorScheme="full"/>
            </p:oleObj>
          </a:graphicData>
        </a:graphic>
      </p:graphicFrame>
    </p:spTree>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algn="ctr"/>
            <a:r>
              <a:rPr lang="en-US" sz="4000" smtClean="0"/>
              <a:t>Teaching Models to Attain Curriculum Goals</a:t>
            </a:r>
          </a:p>
        </p:txBody>
      </p:sp>
      <p:sp>
        <p:nvSpPr>
          <p:cNvPr id="29699" name="Rectangle 3"/>
          <p:cNvSpPr>
            <a:spLocks noGrp="1" noChangeArrowheads="1"/>
          </p:cNvSpPr>
          <p:nvPr>
            <p:ph type="body" idx="1"/>
          </p:nvPr>
        </p:nvSpPr>
        <p:spPr>
          <a:xfrm>
            <a:off x="533400" y="1593850"/>
            <a:ext cx="8372475" cy="5075238"/>
          </a:xfrm>
        </p:spPr>
        <p:txBody>
          <a:bodyPr/>
          <a:lstStyle/>
          <a:p>
            <a:r>
              <a:rPr lang="en-US" smtClean="0"/>
              <a:t>Mastery Learning ~ </a:t>
            </a:r>
            <a:r>
              <a:rPr lang="en-US" sz="2400" smtClean="0"/>
              <a:t>Based on Behavioral Psychology and follows a cycle of teaching, testing, reteaching, and retesting.</a:t>
            </a:r>
          </a:p>
          <a:p>
            <a:r>
              <a:rPr lang="en-US" smtClean="0"/>
              <a:t>Cooperative Learning ~ </a:t>
            </a:r>
            <a:r>
              <a:rPr lang="en-US" sz="2400" smtClean="0"/>
              <a:t>Based on Social Interactions and group members work collectively to attain a goal.</a:t>
            </a:r>
            <a:endParaRPr lang="en-US" smtClean="0"/>
          </a:p>
          <a:p>
            <a:r>
              <a:rPr lang="en-US" smtClean="0"/>
              <a:t>Theory into Practice ~ </a:t>
            </a:r>
            <a:r>
              <a:rPr lang="en-US" sz="2400" smtClean="0"/>
              <a:t>Teachers make 3 primary decisions: the content to be taught, how students will learn, and the behaviors the teacher will use. The teacher then follows a seven step process.</a:t>
            </a:r>
            <a:endParaRPr lang="en-US" smtClean="0"/>
          </a:p>
        </p:txBody>
      </p:sp>
    </p:spTree>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algn="ctr"/>
            <a:r>
              <a:rPr lang="en-US" sz="4000" smtClean="0"/>
              <a:t>Teaching Models to Attain Curriculum Goals</a:t>
            </a:r>
          </a:p>
        </p:txBody>
      </p:sp>
      <p:sp>
        <p:nvSpPr>
          <p:cNvPr id="30723" name="Rectangle 3"/>
          <p:cNvSpPr>
            <a:spLocks noGrp="1" noChangeArrowheads="1"/>
          </p:cNvSpPr>
          <p:nvPr>
            <p:ph type="body" idx="1"/>
          </p:nvPr>
        </p:nvSpPr>
        <p:spPr>
          <a:xfrm>
            <a:off x="762000" y="1593850"/>
            <a:ext cx="8143875" cy="5075238"/>
          </a:xfrm>
        </p:spPr>
        <p:txBody>
          <a:bodyPr/>
          <a:lstStyle/>
          <a:p>
            <a:r>
              <a:rPr lang="en-US" sz="3600" smtClean="0"/>
              <a:t>Behavior Modification ~ </a:t>
            </a:r>
            <a:r>
              <a:rPr lang="en-US" sz="2800" smtClean="0"/>
              <a:t>Human behavior is learned and behaviors are positively reinforced.</a:t>
            </a:r>
            <a:endParaRPr lang="en-US" sz="3600" smtClean="0"/>
          </a:p>
          <a:p>
            <a:r>
              <a:rPr lang="en-US" sz="3600" smtClean="0"/>
              <a:t>Nondirective Teaching ~ </a:t>
            </a:r>
            <a:r>
              <a:rPr lang="en-US" sz="2800" smtClean="0"/>
              <a:t>Involves the students in their own learning, teachers and students are in partnership and the teacher acts as a facilitator to learning.</a:t>
            </a:r>
          </a:p>
          <a:p>
            <a:r>
              <a:rPr lang="en-US" sz="3600" smtClean="0"/>
              <a:t>Table 6.1 on page 313 new and 274 in the old book</a:t>
            </a:r>
          </a:p>
          <a:p>
            <a:endParaRPr lang="en-US" sz="3600" smtClean="0"/>
          </a:p>
        </p:txBody>
      </p:sp>
    </p:spTree>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smtClean="0"/>
              <a:t>Technology for Teachers </a:t>
            </a:r>
          </a:p>
        </p:txBody>
      </p:sp>
      <p:sp>
        <p:nvSpPr>
          <p:cNvPr id="31747" name="Rectangle 6"/>
          <p:cNvSpPr>
            <a:spLocks noGrp="1" noChangeArrowheads="1"/>
          </p:cNvSpPr>
          <p:nvPr>
            <p:ph type="body" idx="1"/>
          </p:nvPr>
        </p:nvSpPr>
        <p:spPr/>
        <p:txBody>
          <a:bodyPr/>
          <a:lstStyle/>
          <a:p>
            <a:r>
              <a:rPr lang="en-US" smtClean="0"/>
              <a:t>Look at page 323; new book only</a:t>
            </a:r>
          </a:p>
          <a:p>
            <a:r>
              <a:rPr lang="en-US" smtClean="0"/>
              <a:t>How proficient are you with technology? </a:t>
            </a:r>
          </a:p>
        </p:txBody>
      </p:sp>
      <p:pic>
        <p:nvPicPr>
          <p:cNvPr id="31748" name="Picture 4" descr="j0195384"/>
          <p:cNvPicPr>
            <a:picLocks noChangeAspect="1" noChangeArrowheads="1"/>
          </p:cNvPicPr>
          <p:nvPr>
            <p:ph idx="4294967295"/>
          </p:nvPr>
        </p:nvPicPr>
        <p:blipFill>
          <a:blip r:embed="rId2" cstate="print"/>
          <a:srcRect/>
          <a:stretch>
            <a:fillRect/>
          </a:stretch>
        </p:blipFill>
        <p:spPr bwMode="auto">
          <a:xfrm>
            <a:off x="3962400" y="3505200"/>
            <a:ext cx="1552575" cy="1585913"/>
          </a:xfrm>
          <a:noFill/>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fade">
                                      <p:cBhvr>
                                        <p:cTn id="7" dur="2000"/>
                                        <p:tgtEl>
                                          <p:spTgt spid="3174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1747"/>
                                        </p:tgtEl>
                                        <p:attrNameLst>
                                          <p:attrName>style.visibility</p:attrName>
                                        </p:attrNameLst>
                                      </p:cBhvr>
                                      <p:to>
                                        <p:strVal val="visible"/>
                                      </p:to>
                                    </p:set>
                                    <p:animEffect transition="in" filter="fade">
                                      <p:cBhvr>
                                        <p:cTn id="10" dur="2000"/>
                                        <p:tgtEl>
                                          <p:spTgt spid="31747"/>
                                        </p:tgtEl>
                                      </p:cBhvr>
                                    </p:animEffect>
                                  </p:childTnLst>
                                </p:cTn>
                              </p:par>
                              <p:par>
                                <p:cTn id="11" presetID="10" presetClass="entr" presetSubtype="0" fill="hold" nodeType="withEffect">
                                  <p:stCondLst>
                                    <p:cond delay="0"/>
                                  </p:stCondLst>
                                  <p:childTnLst>
                                    <p:set>
                                      <p:cBhvr>
                                        <p:cTn id="12" dur="1" fill="hold">
                                          <p:stCondLst>
                                            <p:cond delay="0"/>
                                          </p:stCondLst>
                                        </p:cTn>
                                        <p:tgtEl>
                                          <p:spTgt spid="31748"/>
                                        </p:tgtEl>
                                        <p:attrNameLst>
                                          <p:attrName>style.visibility</p:attrName>
                                        </p:attrNameLst>
                                      </p:cBhvr>
                                      <p:to>
                                        <p:strVal val="visible"/>
                                      </p:to>
                                    </p:set>
                                    <p:animEffect transition="in" filter="fade">
                                      <p:cBhvr>
                                        <p:cTn id="13" dur="2000"/>
                                        <p:tgtEl>
                                          <p:spTgt spid="317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p:bldP spid="3174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algn="ctr"/>
            <a:r>
              <a:rPr lang="en-US" sz="2400" smtClean="0"/>
              <a:t>Curriculum Evaluation &amp; Assessment of Learning</a:t>
            </a:r>
          </a:p>
        </p:txBody>
      </p:sp>
      <p:sp>
        <p:nvSpPr>
          <p:cNvPr id="32771" name="Rectangle 3"/>
          <p:cNvSpPr>
            <a:spLocks noGrp="1" noChangeArrowheads="1"/>
          </p:cNvSpPr>
          <p:nvPr>
            <p:ph type="body" idx="1"/>
          </p:nvPr>
        </p:nvSpPr>
        <p:spPr/>
        <p:txBody>
          <a:bodyPr/>
          <a:lstStyle/>
          <a:p>
            <a:pPr algn="ctr">
              <a:buFont typeface="Wingdings" pitchFamily="2" charset="2"/>
              <a:buNone/>
            </a:pPr>
            <a:r>
              <a:rPr lang="en-US" sz="4400" smtClean="0">
                <a:latin typeface="Monotype Corsiva" pitchFamily="66" charset="0"/>
              </a:rPr>
              <a:t>What is the number one priority in assessment? </a:t>
            </a:r>
          </a:p>
          <a:p>
            <a:pPr algn="ctr">
              <a:buFont typeface="Wingdings" pitchFamily="2" charset="2"/>
              <a:buNone/>
            </a:pPr>
            <a:r>
              <a:rPr lang="en-US" sz="4400" smtClean="0">
                <a:latin typeface="Monotype Corsiva" pitchFamily="66" charset="0"/>
              </a:rPr>
              <a:t>&amp; </a:t>
            </a:r>
          </a:p>
          <a:p>
            <a:pPr algn="ctr">
              <a:buFont typeface="Wingdings" pitchFamily="2" charset="2"/>
              <a:buNone/>
            </a:pPr>
            <a:r>
              <a:rPr lang="en-US" sz="4400" smtClean="0">
                <a:latin typeface="Monotype Corsiva" pitchFamily="66" charset="0"/>
              </a:rPr>
              <a:t>Why do you believe this to be so?</a:t>
            </a:r>
          </a:p>
        </p:txBody>
      </p:sp>
      <p:pic>
        <p:nvPicPr>
          <p:cNvPr id="32772" name="Picture 5" descr="j0172629"/>
          <p:cNvPicPr>
            <a:picLocks noChangeAspect="1" noChangeArrowheads="1" noCrop="1"/>
          </p:cNvPicPr>
          <p:nvPr/>
        </p:nvPicPr>
        <p:blipFill>
          <a:blip r:embed="rId2" cstate="print"/>
          <a:srcRect/>
          <a:stretch>
            <a:fillRect/>
          </a:stretch>
        </p:blipFill>
        <p:spPr bwMode="auto">
          <a:xfrm>
            <a:off x="685800" y="2590800"/>
            <a:ext cx="1200150" cy="1371600"/>
          </a:xfrm>
          <a:prstGeom prst="rect">
            <a:avLst/>
          </a:prstGeom>
          <a:noFill/>
          <a:ln w="9525">
            <a:noFill/>
            <a:miter lim="800000"/>
            <a:headEnd/>
            <a:tailEnd/>
          </a:ln>
        </p:spPr>
      </p:pic>
    </p:spTree>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algn="ctr"/>
            <a:r>
              <a:rPr lang="en-US" sz="6600" smtClean="0"/>
              <a:t>My Answer is….</a:t>
            </a:r>
          </a:p>
        </p:txBody>
      </p:sp>
      <p:sp>
        <p:nvSpPr>
          <p:cNvPr id="33795" name="Rectangle 3"/>
          <p:cNvSpPr>
            <a:spLocks noGrp="1" noChangeArrowheads="1"/>
          </p:cNvSpPr>
          <p:nvPr>
            <p:ph type="body" idx="1"/>
          </p:nvPr>
        </p:nvSpPr>
        <p:spPr/>
        <p:txBody>
          <a:bodyPr/>
          <a:lstStyle/>
          <a:p>
            <a:pPr>
              <a:buFont typeface="Wingdings" pitchFamily="2" charset="2"/>
              <a:buNone/>
            </a:pPr>
            <a:r>
              <a:rPr lang="en-US" sz="4000" b="1" smtClean="0">
                <a:solidFill>
                  <a:schemeClr val="bg2"/>
                </a:solidFill>
                <a:latin typeface="Monotype Corsiva" pitchFamily="66" charset="0"/>
              </a:rPr>
              <a:t>Assessments should provide data that informs  teachers how to ensure that every child reaches high levels of  academic, social, and emotional success</a:t>
            </a:r>
          </a:p>
        </p:txBody>
      </p:sp>
      <p:pic>
        <p:nvPicPr>
          <p:cNvPr id="33796" name="Picture 4" descr="j0413710"/>
          <p:cNvPicPr>
            <a:picLocks noChangeAspect="1" noChangeArrowheads="1"/>
          </p:cNvPicPr>
          <p:nvPr/>
        </p:nvPicPr>
        <p:blipFill>
          <a:blip r:embed="rId2" cstate="print"/>
          <a:srcRect/>
          <a:stretch>
            <a:fillRect/>
          </a:stretch>
        </p:blipFill>
        <p:spPr bwMode="auto">
          <a:xfrm>
            <a:off x="3657600" y="4800600"/>
            <a:ext cx="1277938" cy="1295400"/>
          </a:xfrm>
          <a:prstGeom prst="rect">
            <a:avLst/>
          </a:prstGeom>
          <a:noFill/>
          <a:ln w="9525">
            <a:noFill/>
            <a:miter lim="800000"/>
            <a:headEnd/>
            <a:tailEnd/>
          </a:ln>
        </p:spPr>
      </p:pic>
      <p:pic>
        <p:nvPicPr>
          <p:cNvPr id="33797" name="Picture 5" descr="MPj04011200000[1]"/>
          <p:cNvPicPr>
            <a:picLocks noChangeAspect="1" noChangeArrowheads="1"/>
          </p:cNvPicPr>
          <p:nvPr/>
        </p:nvPicPr>
        <p:blipFill>
          <a:blip r:embed="rId3" cstate="print"/>
          <a:srcRect/>
          <a:stretch>
            <a:fillRect/>
          </a:stretch>
        </p:blipFill>
        <p:spPr bwMode="auto">
          <a:xfrm>
            <a:off x="1066800" y="4648200"/>
            <a:ext cx="1309688" cy="1643063"/>
          </a:xfrm>
          <a:prstGeom prst="rect">
            <a:avLst/>
          </a:prstGeom>
          <a:noFill/>
          <a:ln w="9525">
            <a:noFill/>
            <a:miter lim="800000"/>
            <a:headEnd/>
            <a:tailEnd/>
          </a:ln>
        </p:spPr>
      </p:pic>
      <p:pic>
        <p:nvPicPr>
          <p:cNvPr id="33798" name="Picture 6" descr="j0428522"/>
          <p:cNvPicPr>
            <a:picLocks noChangeAspect="1" noChangeArrowheads="1"/>
          </p:cNvPicPr>
          <p:nvPr/>
        </p:nvPicPr>
        <p:blipFill>
          <a:blip r:embed="rId4" cstate="print"/>
          <a:srcRect/>
          <a:stretch>
            <a:fillRect/>
          </a:stretch>
        </p:blipFill>
        <p:spPr bwMode="auto">
          <a:xfrm>
            <a:off x="6096000" y="4800600"/>
            <a:ext cx="2157413" cy="1436688"/>
          </a:xfrm>
          <a:prstGeom prst="rect">
            <a:avLst/>
          </a:prstGeom>
          <a:noFill/>
          <a:ln w="9525">
            <a:noFill/>
            <a:miter lim="800000"/>
            <a:headEnd/>
            <a:tailEnd/>
          </a:ln>
        </p:spPr>
      </p:pic>
    </p:spTree>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b="1" smtClean="0"/>
              <a:t>I Believe This Because…</a:t>
            </a:r>
          </a:p>
        </p:txBody>
      </p:sp>
      <p:sp>
        <p:nvSpPr>
          <p:cNvPr id="34819" name="Rectangle 3"/>
          <p:cNvSpPr>
            <a:spLocks noGrp="1" noChangeArrowheads="1"/>
          </p:cNvSpPr>
          <p:nvPr>
            <p:ph type="body" idx="1"/>
          </p:nvPr>
        </p:nvSpPr>
        <p:spPr/>
        <p:txBody>
          <a:bodyPr/>
          <a:lstStyle/>
          <a:p>
            <a:r>
              <a:rPr lang="en-US" sz="2400" smtClean="0"/>
              <a:t>By creating a high performing, collaborative learning community that focuses on:</a:t>
            </a:r>
          </a:p>
          <a:p>
            <a:pPr lvl="1"/>
            <a:r>
              <a:rPr lang="en-US" sz="2400" smtClean="0"/>
              <a:t>High quality, guaranteed and viable curriculum</a:t>
            </a:r>
          </a:p>
          <a:p>
            <a:pPr lvl="1"/>
            <a:r>
              <a:rPr lang="en-US" sz="2400" smtClean="0"/>
              <a:t>High expectations for </a:t>
            </a:r>
            <a:r>
              <a:rPr lang="en-US" sz="2400" i="1" smtClean="0"/>
              <a:t>every</a:t>
            </a:r>
            <a:r>
              <a:rPr lang="en-US" sz="2400" smtClean="0"/>
              <a:t> child's growth</a:t>
            </a:r>
          </a:p>
          <a:p>
            <a:pPr lvl="1"/>
            <a:r>
              <a:rPr lang="en-US" sz="2400" smtClean="0"/>
              <a:t>Professional Development aligned to the expectations (discrete and embedded)</a:t>
            </a:r>
          </a:p>
          <a:p>
            <a:pPr lvl="1"/>
            <a:r>
              <a:rPr lang="en-US" sz="2400" smtClean="0"/>
              <a:t>Formative and summative assessment aligned to these expectations, then</a:t>
            </a:r>
          </a:p>
          <a:p>
            <a:r>
              <a:rPr lang="en-US" sz="2400" smtClean="0"/>
              <a:t>Student Success is Virtually Guaranteed!</a:t>
            </a: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sz="2800" b="1" smtClean="0"/>
              <a:t>Professional Learning Communities</a:t>
            </a:r>
          </a:p>
        </p:txBody>
      </p:sp>
      <p:sp>
        <p:nvSpPr>
          <p:cNvPr id="35843" name="Rectangle 3"/>
          <p:cNvSpPr>
            <a:spLocks noGrp="1" noChangeArrowheads="1"/>
          </p:cNvSpPr>
          <p:nvPr>
            <p:ph type="body" idx="1"/>
          </p:nvPr>
        </p:nvSpPr>
        <p:spPr/>
        <p:txBody>
          <a:bodyPr/>
          <a:lstStyle/>
          <a:p>
            <a:r>
              <a:rPr lang="en-US" smtClean="0"/>
              <a:t>The most promising strategy for sustained, substantive school improvement is developing the ability of school personnel to function as professional learning communities. (DuFour &amp; Eaker, 1998)</a:t>
            </a:r>
          </a:p>
          <a:p>
            <a:pPr>
              <a:buFont typeface="Wingdings" pitchFamily="2" charset="2"/>
              <a:buNone/>
            </a:pPr>
            <a:endParaRPr lang="en-US" smtClean="0"/>
          </a:p>
        </p:txBody>
      </p:sp>
      <p:pic>
        <p:nvPicPr>
          <p:cNvPr id="35844" name="Picture 4" descr="MCj02304100000[1]"/>
          <p:cNvPicPr>
            <a:picLocks noChangeAspect="1" noChangeArrowheads="1"/>
          </p:cNvPicPr>
          <p:nvPr/>
        </p:nvPicPr>
        <p:blipFill>
          <a:blip r:embed="rId2" cstate="print"/>
          <a:srcRect/>
          <a:stretch>
            <a:fillRect/>
          </a:stretch>
        </p:blipFill>
        <p:spPr bwMode="auto">
          <a:xfrm>
            <a:off x="3429000" y="4419600"/>
            <a:ext cx="2160588" cy="1703388"/>
          </a:xfrm>
          <a:prstGeom prst="rect">
            <a:avLst/>
          </a:prstGeom>
          <a:noFill/>
          <a:ln w="9525">
            <a:noFill/>
            <a:miter lim="800000"/>
            <a:headEnd/>
            <a:tailEnd/>
          </a:ln>
        </p:spPr>
      </p:pic>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algn="ctr"/>
            <a:r>
              <a:rPr lang="en-US" smtClean="0"/>
              <a:t>Good Morning!</a:t>
            </a:r>
          </a:p>
        </p:txBody>
      </p:sp>
      <p:sp>
        <p:nvSpPr>
          <p:cNvPr id="11267" name="Rectangle 3"/>
          <p:cNvSpPr>
            <a:spLocks noGrp="1" noChangeArrowheads="1"/>
          </p:cNvSpPr>
          <p:nvPr>
            <p:ph type="body" idx="1"/>
          </p:nvPr>
        </p:nvSpPr>
        <p:spPr/>
        <p:txBody>
          <a:bodyPr/>
          <a:lstStyle/>
          <a:p>
            <a:pPr algn="ctr">
              <a:buFont typeface="Wingdings" pitchFamily="2" charset="2"/>
              <a:buNone/>
            </a:pPr>
            <a:r>
              <a:rPr lang="en-US" sz="4400" smtClean="0">
                <a:latin typeface="Monotype Corsiva" pitchFamily="66" charset="0"/>
              </a:rPr>
              <a:t> </a:t>
            </a:r>
            <a:r>
              <a:rPr lang="en-US" sz="4400" b="1" smtClean="0">
                <a:latin typeface="Monotype Corsiva" pitchFamily="66" charset="0"/>
              </a:rPr>
              <a:t>Welcome to our 4</a:t>
            </a:r>
            <a:r>
              <a:rPr lang="en-US" sz="4400" b="1" baseline="30000" smtClean="0">
                <a:latin typeface="Monotype Corsiva" pitchFamily="66" charset="0"/>
              </a:rPr>
              <a:t>th</a:t>
            </a:r>
            <a:r>
              <a:rPr lang="en-US" sz="4400" b="1" smtClean="0">
                <a:latin typeface="Monotype Corsiva" pitchFamily="66" charset="0"/>
              </a:rPr>
              <a:t>  Session!</a:t>
            </a:r>
          </a:p>
          <a:p>
            <a:pPr algn="ctr">
              <a:buFont typeface="Wingdings" pitchFamily="2" charset="2"/>
              <a:buNone/>
            </a:pPr>
            <a:r>
              <a:rPr lang="en-US" sz="4400" b="1" smtClean="0">
                <a:latin typeface="Monotype Corsiva" pitchFamily="66" charset="0"/>
              </a:rPr>
              <a:t>Check-In</a:t>
            </a:r>
            <a:r>
              <a:rPr lang="en-US" b="1" smtClean="0"/>
              <a:t> ~</a:t>
            </a:r>
          </a:p>
          <a:p>
            <a:pPr>
              <a:buFont typeface="Wingdings" pitchFamily="2" charset="2"/>
              <a:buNone/>
            </a:pPr>
            <a:r>
              <a:rPr lang="en-US" b="1" smtClean="0"/>
              <a:t>   </a:t>
            </a:r>
            <a:r>
              <a:rPr lang="en-US" sz="4400" b="1" smtClean="0">
                <a:latin typeface="Monotype Corsiva" pitchFamily="66" charset="0"/>
              </a:rPr>
              <a:t>Looking at the Leadership Tree; What kind of leader will you be and why??</a:t>
            </a:r>
          </a:p>
          <a:p>
            <a:endParaRPr lang="en-US" smtClean="0"/>
          </a:p>
          <a:p>
            <a:pPr>
              <a:buFont typeface="Wingdings" pitchFamily="2" charset="2"/>
              <a:buNone/>
            </a:pPr>
            <a:endParaRPr lang="en-US" smtClean="0"/>
          </a:p>
        </p:txBody>
      </p:sp>
      <p:pic>
        <p:nvPicPr>
          <p:cNvPr id="11268" name="Picture 4" descr="MCj04124640000[1]"/>
          <p:cNvPicPr>
            <a:picLocks noChangeAspect="1" noChangeArrowheads="1"/>
          </p:cNvPicPr>
          <p:nvPr/>
        </p:nvPicPr>
        <p:blipFill>
          <a:blip r:embed="rId2" cstate="print"/>
          <a:srcRect/>
          <a:stretch>
            <a:fillRect/>
          </a:stretch>
        </p:blipFill>
        <p:spPr bwMode="auto">
          <a:xfrm>
            <a:off x="2209800" y="0"/>
            <a:ext cx="1295400" cy="1271588"/>
          </a:xfrm>
          <a:prstGeom prst="rect">
            <a:avLst/>
          </a:prstGeom>
          <a:noFill/>
          <a:ln w="9525">
            <a:noFill/>
            <a:miter lim="800000"/>
            <a:headEnd/>
            <a:tailEnd/>
          </a:ln>
        </p:spPr>
      </p:pic>
      <p:pic>
        <p:nvPicPr>
          <p:cNvPr id="11269" name="Picture 5" descr="MCj04124640000[1]"/>
          <p:cNvPicPr>
            <a:picLocks noChangeAspect="1" noChangeArrowheads="1"/>
          </p:cNvPicPr>
          <p:nvPr/>
        </p:nvPicPr>
        <p:blipFill>
          <a:blip r:embed="rId2" cstate="print"/>
          <a:srcRect/>
          <a:stretch>
            <a:fillRect/>
          </a:stretch>
        </p:blipFill>
        <p:spPr bwMode="auto">
          <a:xfrm>
            <a:off x="7315200" y="152400"/>
            <a:ext cx="1295400" cy="1271588"/>
          </a:xfrm>
          <a:prstGeom prst="rect">
            <a:avLst/>
          </a:prstGeom>
          <a:noFill/>
          <a:ln w="9525">
            <a:noFill/>
            <a:miter lim="800000"/>
            <a:headEnd/>
            <a:tailEnd/>
          </a:ln>
        </p:spPr>
      </p:pic>
    </p:spTree>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sz="3200" b="1" smtClean="0"/>
              <a:t> Data as a Catalyst for Improving Teaching</a:t>
            </a:r>
          </a:p>
        </p:txBody>
      </p:sp>
      <p:sp>
        <p:nvSpPr>
          <p:cNvPr id="36867" name="Rectangle 3"/>
          <p:cNvSpPr>
            <a:spLocks noGrp="1" noChangeArrowheads="1"/>
          </p:cNvSpPr>
          <p:nvPr>
            <p:ph type="body" idx="1"/>
          </p:nvPr>
        </p:nvSpPr>
        <p:spPr/>
        <p:txBody>
          <a:bodyPr/>
          <a:lstStyle/>
          <a:p>
            <a:r>
              <a:rPr lang="en-US" smtClean="0"/>
              <a:t>DRIP Syndrome:</a:t>
            </a:r>
          </a:p>
          <a:p>
            <a:pPr lvl="1"/>
            <a:r>
              <a:rPr lang="en-US" smtClean="0"/>
              <a:t>Data Rich ~ Information Poor</a:t>
            </a:r>
          </a:p>
          <a:p>
            <a:r>
              <a:rPr lang="en-US" smtClean="0"/>
              <a:t>Data alone will neither inform nor improve a teacher’s practice, and students will not achieve at higher levels unless teachers are becoming more effective in their classrooms</a:t>
            </a:r>
          </a:p>
        </p:txBody>
      </p:sp>
      <p:sp>
        <p:nvSpPr>
          <p:cNvPr id="310276" name="PubPieSlice"/>
          <p:cNvSpPr>
            <a:spLocks noEditPoints="1" noChangeArrowheads="1"/>
          </p:cNvSpPr>
          <p:nvPr/>
        </p:nvSpPr>
        <p:spPr bwMode="auto">
          <a:xfrm>
            <a:off x="228600" y="3048000"/>
            <a:ext cx="1752600" cy="1676400"/>
          </a:xfrm>
          <a:custGeom>
            <a:avLst/>
            <a:gdLst>
              <a:gd name="G0" fmla="+- 0 0 0"/>
              <a:gd name="G1" fmla="sin 10800 17694720"/>
              <a:gd name="G2" fmla="cos 10800 17694720"/>
              <a:gd name="G3" fmla="sin 10800 0"/>
              <a:gd name="G4" fmla="cos 10800 0"/>
              <a:gd name="G5" fmla="+- G1 10800 0"/>
              <a:gd name="G6" fmla="+- G2 10800 0"/>
              <a:gd name="G7" fmla="+- G3 10800 0"/>
              <a:gd name="G8" fmla="+- G4 10800 0"/>
              <a:gd name="G9" fmla="+- 10800 0 0"/>
              <a:gd name="T0" fmla="*/ 10799 w 21600"/>
              <a:gd name="T1" fmla="*/ 0 h 21600"/>
              <a:gd name="T2" fmla="*/ 10800 w 21600"/>
              <a:gd name="T3" fmla="*/ 10800 h 21600"/>
              <a:gd name="T4" fmla="*/ 21600 w 21600"/>
              <a:gd name="T5" fmla="*/ 10800 h 21600"/>
              <a:gd name="T6" fmla="*/ 3163 w 21600"/>
              <a:gd name="T7" fmla="*/ 3163 h 21600"/>
              <a:gd name="T8" fmla="*/ 18437 w 21600"/>
              <a:gd name="T9" fmla="*/ 18437 h 21600"/>
            </a:gdLst>
            <a:ahLst/>
            <a:cxnLst>
              <a:cxn ang="0">
                <a:pos x="T0" y="T1"/>
              </a:cxn>
              <a:cxn ang="0">
                <a:pos x="T2" y="T3"/>
              </a:cxn>
              <a:cxn ang="0">
                <a:pos x="T4" y="T5"/>
              </a:cxn>
            </a:cxnLst>
            <a:rect l="T6" t="T7" r="T8" b="T9"/>
            <a:pathLst>
              <a:path w="21600" h="21600">
                <a:moveTo>
                  <a:pt x="10799" y="0"/>
                </a:moveTo>
                <a:cubicBezTo>
                  <a:pt x="4834" y="0"/>
                  <a:pt x="0" y="4835"/>
                  <a:pt x="0" y="10799"/>
                </a:cubicBezTo>
                <a:cubicBezTo>
                  <a:pt x="0" y="16764"/>
                  <a:pt x="4835" y="21600"/>
                  <a:pt x="10800" y="21600"/>
                </a:cubicBezTo>
                <a:cubicBezTo>
                  <a:pt x="16764" y="21600"/>
                  <a:pt x="21600" y="16764"/>
                  <a:pt x="21600" y="10800"/>
                </a:cubicBezTo>
                <a:lnTo>
                  <a:pt x="10800" y="10800"/>
                </a:lnTo>
                <a:close/>
              </a:path>
            </a:pathLst>
          </a:custGeom>
          <a:solidFill>
            <a:schemeClr val="accent1"/>
          </a:solidFill>
          <a:ln w="9525">
            <a:solidFill>
              <a:srgbClr val="000000"/>
            </a:solidFill>
            <a:miter lim="800000"/>
            <a:headEnd/>
            <a:tailEnd/>
          </a:ln>
          <a:effectLst>
            <a:outerShdw dist="107763" dir="2700000" algn="ctr" rotWithShape="0">
              <a:srgbClr val="808080"/>
            </a:outerShdw>
          </a:effectLst>
        </p:spPr>
        <p:txBody>
          <a:bodyPr/>
          <a:lstStyle/>
          <a:p>
            <a:pPr algn="l">
              <a:defRPr/>
            </a:pPr>
            <a:endParaRPr lang="en-US" sz="1800">
              <a:latin typeface="Verdana" pitchFamily="34" charset="0"/>
            </a:endParaRPr>
          </a:p>
        </p:txBody>
      </p:sp>
      <p:sp>
        <p:nvSpPr>
          <p:cNvPr id="36869" name="Text Box 5"/>
          <p:cNvSpPr txBox="1">
            <a:spLocks noChangeArrowheads="1"/>
          </p:cNvSpPr>
          <p:nvPr/>
        </p:nvSpPr>
        <p:spPr bwMode="auto">
          <a:xfrm>
            <a:off x="457200" y="4038600"/>
            <a:ext cx="1336675" cy="274638"/>
          </a:xfrm>
          <a:prstGeom prst="rect">
            <a:avLst/>
          </a:prstGeom>
          <a:noFill/>
          <a:ln w="9525">
            <a:noFill/>
            <a:miter lim="800000"/>
            <a:headEnd/>
            <a:tailEnd/>
          </a:ln>
        </p:spPr>
        <p:txBody>
          <a:bodyPr>
            <a:spAutoFit/>
          </a:bodyPr>
          <a:lstStyle/>
          <a:p>
            <a:pPr algn="l"/>
            <a:r>
              <a:rPr lang="en-US" sz="1200">
                <a:latin typeface="Verdana" pitchFamily="34" charset="0"/>
              </a:rPr>
              <a:t>75% Passed</a:t>
            </a:r>
          </a:p>
        </p:txBody>
      </p:sp>
    </p:spTree>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b="1" smtClean="0"/>
              <a:t>Formative Assessment</a:t>
            </a:r>
          </a:p>
        </p:txBody>
      </p:sp>
      <p:sp>
        <p:nvSpPr>
          <p:cNvPr id="37891" name="Rectangle 3"/>
          <p:cNvSpPr>
            <a:spLocks noGrp="1" noChangeArrowheads="1"/>
          </p:cNvSpPr>
          <p:nvPr>
            <p:ph type="body" idx="1"/>
          </p:nvPr>
        </p:nvSpPr>
        <p:spPr/>
        <p:txBody>
          <a:bodyPr/>
          <a:lstStyle/>
          <a:p>
            <a:r>
              <a:rPr lang="en-US" sz="2800" smtClean="0"/>
              <a:t>Formative assessment is an assessment for learning, a tool to inform both the teachers and student about the student’s current level of achievement, to guide the teacher’s instructional practices, to help the student understand what steps must be taken to further his or her learning, and to motivate the student to  take those steps. (Wiliam &amp; Thompson, 2007)</a:t>
            </a:r>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b="1" smtClean="0"/>
              <a:t>Summative Assessment</a:t>
            </a:r>
          </a:p>
        </p:txBody>
      </p:sp>
      <p:sp>
        <p:nvSpPr>
          <p:cNvPr id="38915" name="Rectangle 3"/>
          <p:cNvSpPr>
            <a:spLocks noGrp="1" noChangeArrowheads="1"/>
          </p:cNvSpPr>
          <p:nvPr>
            <p:ph type="body" idx="1"/>
          </p:nvPr>
        </p:nvSpPr>
        <p:spPr/>
        <p:txBody>
          <a:bodyPr/>
          <a:lstStyle/>
          <a:p>
            <a:pPr>
              <a:lnSpc>
                <a:spcPct val="90000"/>
              </a:lnSpc>
            </a:pPr>
            <a:r>
              <a:rPr lang="en-US" sz="2800" smtClean="0"/>
              <a:t>High-stakes state tests~ hold schools (and sometimes students) accountable for learning, they do very little to inform or improve professional practices.  Often these test assess too many skills and concepts infrequently and the results are not received in a timely fashion to provide meaningful feedback regarding student learning.</a:t>
            </a:r>
          </a:p>
          <a:p>
            <a:pPr>
              <a:lnSpc>
                <a:spcPct val="90000"/>
              </a:lnSpc>
            </a:pPr>
            <a:r>
              <a:rPr lang="en-US" sz="2800" smtClean="0"/>
              <a:t>Summative Assessments are the “end-of-process”</a:t>
            </a: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b="1" smtClean="0"/>
              <a:t>           Assessment</a:t>
            </a:r>
          </a:p>
        </p:txBody>
      </p:sp>
      <p:sp>
        <p:nvSpPr>
          <p:cNvPr id="39939" name="Rectangle 3"/>
          <p:cNvSpPr>
            <a:spLocks noGrp="1" noChangeArrowheads="1"/>
          </p:cNvSpPr>
          <p:nvPr>
            <p:ph type="body" sz="half" idx="1"/>
          </p:nvPr>
        </p:nvSpPr>
        <p:spPr>
          <a:xfrm>
            <a:off x="1828800" y="1593850"/>
            <a:ext cx="6945313" cy="5075238"/>
          </a:xfrm>
        </p:spPr>
        <p:txBody>
          <a:bodyPr/>
          <a:lstStyle/>
          <a:p>
            <a:r>
              <a:rPr lang="en-US" sz="2800" smtClean="0"/>
              <a:t>A formative test is to a summative test as a physical examination is to an autopsy </a:t>
            </a:r>
          </a:p>
          <a:p>
            <a:pPr>
              <a:buFont typeface="Wingdings" pitchFamily="2" charset="2"/>
              <a:buNone/>
            </a:pPr>
            <a:r>
              <a:rPr lang="en-US" sz="2800" smtClean="0"/>
              <a:t>     ~ Doug Reeves’ (2000).</a:t>
            </a:r>
          </a:p>
        </p:txBody>
      </p:sp>
      <p:pic>
        <p:nvPicPr>
          <p:cNvPr id="39940" name="Picture 4" descr="j0439533"/>
          <p:cNvPicPr>
            <a:picLocks noChangeAspect="1" noChangeArrowheads="1"/>
          </p:cNvPicPr>
          <p:nvPr>
            <p:ph idx="4294967295"/>
          </p:nvPr>
        </p:nvPicPr>
        <p:blipFill>
          <a:blip r:embed="rId2" cstate="print"/>
          <a:srcRect/>
          <a:stretch>
            <a:fillRect/>
          </a:stretch>
        </p:blipFill>
        <p:spPr>
          <a:xfrm>
            <a:off x="7696200" y="304800"/>
            <a:ext cx="1447800" cy="963613"/>
          </a:xfrm>
          <a:noFill/>
        </p:spPr>
      </p:pic>
      <p:pic>
        <p:nvPicPr>
          <p:cNvPr id="39941" name="Picture 5" descr="j0436011"/>
          <p:cNvPicPr>
            <a:picLocks noChangeAspect="1" noChangeArrowheads="1"/>
          </p:cNvPicPr>
          <p:nvPr>
            <p:ph sz="half" idx="2"/>
          </p:nvPr>
        </p:nvPicPr>
        <p:blipFill>
          <a:blip r:embed="rId3" cstate="print"/>
          <a:srcRect/>
          <a:stretch>
            <a:fillRect/>
          </a:stretch>
        </p:blipFill>
        <p:spPr>
          <a:xfrm>
            <a:off x="4343400" y="3810000"/>
            <a:ext cx="1050925" cy="1547813"/>
          </a:xfrm>
          <a:noFill/>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9938"/>
                                        </p:tgtEl>
                                        <p:attrNameLst>
                                          <p:attrName>style.visibility</p:attrName>
                                        </p:attrNameLst>
                                      </p:cBhvr>
                                      <p:to>
                                        <p:strVal val="visible"/>
                                      </p:to>
                                    </p:set>
                                    <p:animEffect transition="in" filter="fade">
                                      <p:cBhvr>
                                        <p:cTn id="7" dur="2000"/>
                                        <p:tgtEl>
                                          <p:spTgt spid="3993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939"/>
                                        </p:tgtEl>
                                        <p:attrNameLst>
                                          <p:attrName>style.visibility</p:attrName>
                                        </p:attrNameLst>
                                      </p:cBhvr>
                                      <p:to>
                                        <p:strVal val="visible"/>
                                      </p:to>
                                    </p:set>
                                    <p:animEffect transition="in" filter="fade">
                                      <p:cBhvr>
                                        <p:cTn id="10" dur="2000"/>
                                        <p:tgtEl>
                                          <p:spTgt spid="39939"/>
                                        </p:tgtEl>
                                      </p:cBhvr>
                                    </p:animEffect>
                                  </p:childTnLst>
                                </p:cTn>
                              </p:par>
                              <p:par>
                                <p:cTn id="11" presetID="10" presetClass="entr" presetSubtype="0" fill="hold" nodeType="withEffect">
                                  <p:stCondLst>
                                    <p:cond delay="0"/>
                                  </p:stCondLst>
                                  <p:childTnLst>
                                    <p:set>
                                      <p:cBhvr>
                                        <p:cTn id="12" dur="1" fill="hold">
                                          <p:stCondLst>
                                            <p:cond delay="0"/>
                                          </p:stCondLst>
                                        </p:cTn>
                                        <p:tgtEl>
                                          <p:spTgt spid="39941"/>
                                        </p:tgtEl>
                                        <p:attrNameLst>
                                          <p:attrName>style.visibility</p:attrName>
                                        </p:attrNameLst>
                                      </p:cBhvr>
                                      <p:to>
                                        <p:strVal val="visible"/>
                                      </p:to>
                                    </p:set>
                                    <p:animEffect transition="in" filter="fade">
                                      <p:cBhvr>
                                        <p:cTn id="13" dur="2000"/>
                                        <p:tgtEl>
                                          <p:spTgt spid="39941"/>
                                        </p:tgtEl>
                                      </p:cBhvr>
                                    </p:animEffect>
                                  </p:childTnLst>
                                </p:cTn>
                              </p:par>
                              <p:par>
                                <p:cTn id="14" presetID="10" presetClass="entr" presetSubtype="0" fill="hold" nodeType="withEffect">
                                  <p:stCondLst>
                                    <p:cond delay="0"/>
                                  </p:stCondLst>
                                  <p:childTnLst>
                                    <p:set>
                                      <p:cBhvr>
                                        <p:cTn id="15" dur="1" fill="hold">
                                          <p:stCondLst>
                                            <p:cond delay="0"/>
                                          </p:stCondLst>
                                        </p:cTn>
                                        <p:tgtEl>
                                          <p:spTgt spid="39940"/>
                                        </p:tgtEl>
                                        <p:attrNameLst>
                                          <p:attrName>style.visibility</p:attrName>
                                        </p:attrNameLst>
                                      </p:cBhvr>
                                      <p:to>
                                        <p:strVal val="visible"/>
                                      </p:to>
                                    </p:set>
                                    <p:animEffect transition="in" filter="fade">
                                      <p:cBhvr>
                                        <p:cTn id="16" dur="2000"/>
                                        <p:tgtEl>
                                          <p:spTgt spid="399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p:bldP spid="3993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algn="ctr"/>
            <a:r>
              <a:rPr lang="en-US" b="1" smtClean="0"/>
              <a:t>“One &amp; Two Meetings”</a:t>
            </a:r>
          </a:p>
        </p:txBody>
      </p:sp>
      <p:sp>
        <p:nvSpPr>
          <p:cNvPr id="40963" name="Rectangle 3"/>
          <p:cNvSpPr>
            <a:spLocks noGrp="1" noChangeArrowheads="1"/>
          </p:cNvSpPr>
          <p:nvPr>
            <p:ph type="body" idx="1"/>
          </p:nvPr>
        </p:nvSpPr>
        <p:spPr/>
        <p:txBody>
          <a:bodyPr/>
          <a:lstStyle/>
          <a:p>
            <a:r>
              <a:rPr lang="en-US" smtClean="0"/>
              <a:t>The Process</a:t>
            </a:r>
          </a:p>
          <a:p>
            <a:pPr lvl="1"/>
            <a:r>
              <a:rPr lang="en-US" smtClean="0"/>
              <a:t>Identification</a:t>
            </a:r>
          </a:p>
          <a:p>
            <a:pPr lvl="1"/>
            <a:r>
              <a:rPr lang="en-US" smtClean="0"/>
              <a:t>Assessing</a:t>
            </a:r>
          </a:p>
          <a:p>
            <a:pPr lvl="1"/>
            <a:r>
              <a:rPr lang="en-US" smtClean="0"/>
              <a:t>Diagnosing</a:t>
            </a:r>
          </a:p>
          <a:p>
            <a:pPr lvl="1"/>
            <a:r>
              <a:rPr lang="en-US" smtClean="0"/>
              <a:t>Prescribing </a:t>
            </a:r>
          </a:p>
          <a:p>
            <a:pPr lvl="1"/>
            <a:r>
              <a:rPr lang="en-US" smtClean="0"/>
              <a:t>Differentiation </a:t>
            </a:r>
          </a:p>
        </p:txBody>
      </p:sp>
      <p:pic>
        <p:nvPicPr>
          <p:cNvPr id="40964" name="Picture 4" descr="j0439502"/>
          <p:cNvPicPr>
            <a:picLocks noChangeAspect="1" noChangeArrowheads="1"/>
          </p:cNvPicPr>
          <p:nvPr/>
        </p:nvPicPr>
        <p:blipFill>
          <a:blip r:embed="rId2" cstate="print"/>
          <a:srcRect/>
          <a:stretch>
            <a:fillRect/>
          </a:stretch>
        </p:blipFill>
        <p:spPr bwMode="auto">
          <a:xfrm>
            <a:off x="4724400" y="2133600"/>
            <a:ext cx="3048000" cy="2028825"/>
          </a:xfrm>
          <a:prstGeom prst="rect">
            <a:avLst/>
          </a:prstGeom>
          <a:noFill/>
          <a:ln w="9525">
            <a:noFill/>
            <a:miter lim="800000"/>
            <a:headEnd/>
            <a:tailEnd/>
          </a:ln>
        </p:spPr>
      </p:pic>
    </p:spTree>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p:txBody>
          <a:bodyPr/>
          <a:lstStyle/>
          <a:p>
            <a:r>
              <a:rPr lang="en-US" sz="2800" b="1" smtClean="0"/>
              <a:t>On the District Level ~ ELA Committee</a:t>
            </a:r>
          </a:p>
        </p:txBody>
      </p:sp>
      <p:sp>
        <p:nvSpPr>
          <p:cNvPr id="3076" name="Rectangle 3"/>
          <p:cNvSpPr>
            <a:spLocks noGrp="1" noChangeArrowheads="1"/>
          </p:cNvSpPr>
          <p:nvPr>
            <p:ph type="body" sz="half" idx="1"/>
          </p:nvPr>
        </p:nvSpPr>
        <p:spPr>
          <a:xfrm>
            <a:off x="1828800" y="1593850"/>
            <a:ext cx="6815138" cy="5075238"/>
          </a:xfrm>
        </p:spPr>
        <p:txBody>
          <a:bodyPr/>
          <a:lstStyle/>
          <a:p>
            <a:r>
              <a:rPr lang="en-US" sz="2800" smtClean="0"/>
              <a:t>The Process</a:t>
            </a:r>
          </a:p>
          <a:p>
            <a:pPr lvl="1"/>
            <a:r>
              <a:rPr lang="en-US" sz="2400" smtClean="0"/>
              <a:t>Assessments ~In this case the NYS ELA exams</a:t>
            </a:r>
          </a:p>
          <a:p>
            <a:pPr lvl="1"/>
            <a:r>
              <a:rPr lang="en-US" sz="2400" smtClean="0"/>
              <a:t>Diagnosis ~Skill Gaps Grade-Levels~ THEN Student</a:t>
            </a:r>
          </a:p>
          <a:p>
            <a:pPr lvl="1"/>
            <a:r>
              <a:rPr lang="en-US" sz="2400" smtClean="0"/>
              <a:t>Prescription ~The test questions~ THEN Instructional prescription by the individual teachers</a:t>
            </a:r>
          </a:p>
          <a:p>
            <a:pPr lvl="1"/>
            <a:r>
              <a:rPr lang="en-US" sz="2400" smtClean="0"/>
              <a:t>Differentiate ~The exams~ THEN In the classrooms</a:t>
            </a:r>
          </a:p>
        </p:txBody>
      </p:sp>
      <p:graphicFrame>
        <p:nvGraphicFramePr>
          <p:cNvPr id="3074" name="Object 4"/>
          <p:cNvGraphicFramePr>
            <a:graphicFrameLocks noChangeAspect="1"/>
          </p:cNvGraphicFramePr>
          <p:nvPr>
            <p:ph sz="half" idx="2"/>
          </p:nvPr>
        </p:nvGraphicFramePr>
        <p:xfrm>
          <a:off x="304800" y="3124200"/>
          <a:ext cx="1371600" cy="1371600"/>
        </p:xfrm>
        <a:graphic>
          <a:graphicData uri="http://schemas.openxmlformats.org/presentationml/2006/ole">
            <p:oleObj spid="_x0000_s3074" name="Photo Editor Photo" r:id="rId3" imgW="7144747" imgH="7144747" progId="MSPhotoEd.3">
              <p:embed/>
            </p:oleObj>
          </a:graphicData>
        </a:graphic>
      </p:graphicFrame>
    </p:spTree>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b="1" smtClean="0"/>
              <a:t>Next Steps…</a:t>
            </a:r>
          </a:p>
        </p:txBody>
      </p:sp>
      <p:sp>
        <p:nvSpPr>
          <p:cNvPr id="41987" name="Rectangle 3"/>
          <p:cNvSpPr>
            <a:spLocks noGrp="1" noChangeArrowheads="1"/>
          </p:cNvSpPr>
          <p:nvPr>
            <p:ph type="body" idx="1"/>
          </p:nvPr>
        </p:nvSpPr>
        <p:spPr/>
        <p:txBody>
          <a:bodyPr/>
          <a:lstStyle/>
          <a:p>
            <a:r>
              <a:rPr lang="en-US" smtClean="0"/>
              <a:t>Results were good</a:t>
            </a:r>
          </a:p>
          <a:p>
            <a:pPr lvl="1"/>
            <a:r>
              <a:rPr lang="en-US" smtClean="0"/>
              <a:t>3</a:t>
            </a:r>
            <a:r>
              <a:rPr lang="en-US" baseline="30000" smtClean="0"/>
              <a:t>rd </a:t>
            </a:r>
            <a:r>
              <a:rPr lang="en-US" smtClean="0"/>
              <a:t> grade ~ 90%</a:t>
            </a:r>
          </a:p>
          <a:p>
            <a:pPr lvl="1"/>
            <a:r>
              <a:rPr lang="en-US" smtClean="0"/>
              <a:t>4</a:t>
            </a:r>
            <a:r>
              <a:rPr lang="en-US" baseline="30000" smtClean="0"/>
              <a:t>th   </a:t>
            </a:r>
            <a:r>
              <a:rPr lang="en-US" smtClean="0"/>
              <a:t>grade ~ 92%</a:t>
            </a:r>
            <a:endParaRPr lang="en-US" baseline="30000" smtClean="0"/>
          </a:p>
          <a:p>
            <a:pPr lvl="1"/>
            <a:r>
              <a:rPr lang="en-US" smtClean="0"/>
              <a:t>5</a:t>
            </a:r>
            <a:r>
              <a:rPr lang="en-US" baseline="30000" smtClean="0"/>
              <a:t>th   </a:t>
            </a:r>
            <a:r>
              <a:rPr lang="en-US" smtClean="0"/>
              <a:t>grade ~ 96%</a:t>
            </a:r>
            <a:endParaRPr lang="en-US" baseline="30000" smtClean="0"/>
          </a:p>
          <a:p>
            <a:pPr lvl="1"/>
            <a:r>
              <a:rPr lang="en-US" smtClean="0"/>
              <a:t>6</a:t>
            </a:r>
            <a:r>
              <a:rPr lang="en-US" baseline="30000" smtClean="0"/>
              <a:t>th</a:t>
            </a:r>
            <a:r>
              <a:rPr lang="en-US" smtClean="0"/>
              <a:t>  grade ~ 93%</a:t>
            </a:r>
          </a:p>
          <a:p>
            <a:endParaRPr lang="en-US" smtClean="0"/>
          </a:p>
          <a:p>
            <a:r>
              <a:rPr lang="en-US" smtClean="0"/>
              <a:t>How do we move to Mastery?</a:t>
            </a:r>
          </a:p>
          <a:p>
            <a:pPr lvl="1">
              <a:buFont typeface="Wingdings" pitchFamily="2" charset="2"/>
              <a:buNone/>
            </a:pPr>
            <a:endParaRPr lang="en-US" smtClean="0"/>
          </a:p>
        </p:txBody>
      </p:sp>
      <p:pic>
        <p:nvPicPr>
          <p:cNvPr id="41988" name="Picture 4" descr="j0286674"/>
          <p:cNvPicPr>
            <a:picLocks noChangeAspect="1" noChangeArrowheads="1" noCrop="1"/>
          </p:cNvPicPr>
          <p:nvPr/>
        </p:nvPicPr>
        <p:blipFill>
          <a:blip r:embed="rId2" cstate="print"/>
          <a:srcRect/>
          <a:stretch>
            <a:fillRect/>
          </a:stretch>
        </p:blipFill>
        <p:spPr bwMode="auto">
          <a:xfrm>
            <a:off x="6400800" y="2209800"/>
            <a:ext cx="1260475" cy="1666875"/>
          </a:xfrm>
          <a:prstGeom prst="rect">
            <a:avLst/>
          </a:prstGeom>
          <a:noFill/>
          <a:ln w="9525">
            <a:noFill/>
            <a:miter lim="800000"/>
            <a:headEnd/>
            <a:tailEnd/>
          </a:ln>
        </p:spPr>
      </p:pic>
    </p:spTree>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b="1" smtClean="0"/>
              <a:t>The Process</a:t>
            </a:r>
          </a:p>
        </p:txBody>
      </p:sp>
      <p:sp>
        <p:nvSpPr>
          <p:cNvPr id="43011" name="Rectangle 3"/>
          <p:cNvSpPr>
            <a:spLocks noGrp="1" noChangeArrowheads="1"/>
          </p:cNvSpPr>
          <p:nvPr>
            <p:ph type="body" sz="half" idx="1"/>
          </p:nvPr>
        </p:nvSpPr>
        <p:spPr>
          <a:xfrm>
            <a:off x="1828800" y="1593850"/>
            <a:ext cx="6880225" cy="5075238"/>
          </a:xfrm>
        </p:spPr>
        <p:txBody>
          <a:bodyPr/>
          <a:lstStyle/>
          <a:p>
            <a:r>
              <a:rPr lang="en-US" sz="2800" smtClean="0"/>
              <a:t>Identify the (5) five most important skills, look for patterns in previous year’s tests</a:t>
            </a:r>
          </a:p>
          <a:p>
            <a:r>
              <a:rPr lang="en-US" sz="2800" smtClean="0"/>
              <a:t>Each skill should have at least 3 questions </a:t>
            </a:r>
          </a:p>
          <a:p>
            <a:r>
              <a:rPr lang="en-US" sz="2800" smtClean="0"/>
              <a:t>Write a total of 20 questions, use a variety of genres, and have the questions scattered in levels (entry, proficiency, and mastery)</a:t>
            </a:r>
          </a:p>
        </p:txBody>
      </p:sp>
      <p:pic>
        <p:nvPicPr>
          <p:cNvPr id="43012" name="Picture 4" descr="j0439533"/>
          <p:cNvPicPr>
            <a:picLocks noChangeAspect="1" noChangeArrowheads="1"/>
          </p:cNvPicPr>
          <p:nvPr>
            <p:ph sz="half" idx="2"/>
          </p:nvPr>
        </p:nvPicPr>
        <p:blipFill>
          <a:blip r:embed="rId2" cstate="print"/>
          <a:srcRect/>
          <a:stretch>
            <a:fillRect/>
          </a:stretch>
        </p:blipFill>
        <p:spPr>
          <a:xfrm>
            <a:off x="5486400" y="304800"/>
            <a:ext cx="1524000" cy="1014413"/>
          </a:xfrm>
          <a:noFill/>
        </p:spPr>
      </p:pic>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p:txBody>
          <a:bodyPr/>
          <a:lstStyle/>
          <a:p>
            <a:r>
              <a:rPr lang="en-US" b="1" smtClean="0"/>
              <a:t>Gap Skills</a:t>
            </a:r>
          </a:p>
        </p:txBody>
      </p:sp>
      <p:sp>
        <p:nvSpPr>
          <p:cNvPr id="4100" name="Rectangle 3"/>
          <p:cNvSpPr>
            <a:spLocks noGrp="1" noChangeArrowheads="1"/>
          </p:cNvSpPr>
          <p:nvPr>
            <p:ph type="body" idx="1"/>
          </p:nvPr>
        </p:nvSpPr>
        <p:spPr>
          <a:xfrm>
            <a:off x="457200" y="1600200"/>
            <a:ext cx="8382000" cy="5029200"/>
          </a:xfrm>
        </p:spPr>
        <p:txBody>
          <a:bodyPr/>
          <a:lstStyle/>
          <a:p>
            <a:r>
              <a:rPr lang="en-US" sz="2400" smtClean="0"/>
              <a:t>Second to Third Grade</a:t>
            </a:r>
          </a:p>
          <a:p>
            <a:pPr lvl="1"/>
            <a:r>
              <a:rPr lang="en-US" sz="2400" smtClean="0"/>
              <a:t>Drawing Conclusions/Making Predictions </a:t>
            </a:r>
            <a:r>
              <a:rPr lang="en-US" sz="2400" b="1" smtClean="0">
                <a:solidFill>
                  <a:schemeClr val="bg2"/>
                </a:solidFill>
              </a:rPr>
              <a:t>(M.Y.G.)</a:t>
            </a:r>
          </a:p>
          <a:p>
            <a:pPr lvl="1"/>
            <a:r>
              <a:rPr lang="en-US" sz="2400" smtClean="0"/>
              <a:t>Sequence Events/ Describe Actions </a:t>
            </a:r>
            <a:r>
              <a:rPr lang="en-US" sz="2400" b="1" smtClean="0">
                <a:solidFill>
                  <a:schemeClr val="bg2"/>
                </a:solidFill>
              </a:rPr>
              <a:t>(M.Y.G.)</a:t>
            </a:r>
            <a:endParaRPr lang="en-US" sz="2400" b="1" smtClean="0"/>
          </a:p>
          <a:p>
            <a:pPr lvl="1"/>
            <a:r>
              <a:rPr lang="en-US" sz="2400" smtClean="0"/>
              <a:t>Important and Unimportant Information</a:t>
            </a:r>
          </a:p>
          <a:p>
            <a:pPr lvl="1"/>
            <a:r>
              <a:rPr lang="en-US" sz="2400" smtClean="0"/>
              <a:t>Determining Meaning with Context Clues</a:t>
            </a:r>
          </a:p>
          <a:p>
            <a:pPr lvl="1"/>
            <a:r>
              <a:rPr lang="en-US" sz="2400" smtClean="0"/>
              <a:t>Identifying the Main Idea</a:t>
            </a:r>
            <a:r>
              <a:rPr lang="en-US" sz="2400" b="1" smtClean="0">
                <a:solidFill>
                  <a:schemeClr val="bg2"/>
                </a:solidFill>
              </a:rPr>
              <a:t>**</a:t>
            </a:r>
          </a:p>
          <a:p>
            <a:pPr lvl="1"/>
            <a:endParaRPr lang="en-US" sz="2400" b="1" smtClean="0">
              <a:solidFill>
                <a:schemeClr val="bg2"/>
              </a:solidFill>
            </a:endParaRPr>
          </a:p>
        </p:txBody>
      </p:sp>
      <p:graphicFrame>
        <p:nvGraphicFramePr>
          <p:cNvPr id="4098" name="Object 4"/>
          <p:cNvGraphicFramePr>
            <a:graphicFrameLocks noChangeAspect="1"/>
          </p:cNvGraphicFramePr>
          <p:nvPr>
            <p:ph idx="4294967295"/>
          </p:nvPr>
        </p:nvGraphicFramePr>
        <p:xfrm>
          <a:off x="5257800" y="0"/>
          <a:ext cx="1295400" cy="1295400"/>
        </p:xfrm>
        <a:graphic>
          <a:graphicData uri="http://schemas.openxmlformats.org/presentationml/2006/ole">
            <p:oleObj spid="_x0000_s4098" name="Photo Editor Photo" r:id="rId3" imgW="7144747" imgH="7144747" progId="MSPhotoEd.3">
              <p:embed/>
            </p:oleObj>
          </a:graphicData>
        </a:graphic>
      </p:graphicFrame>
      <p:sp>
        <p:nvSpPr>
          <p:cNvPr id="4101" name="AutoShape 5"/>
          <p:cNvSpPr>
            <a:spLocks noChangeArrowheads="1"/>
          </p:cNvSpPr>
          <p:nvPr/>
        </p:nvSpPr>
        <p:spPr bwMode="auto">
          <a:xfrm>
            <a:off x="1447800" y="4648200"/>
            <a:ext cx="6400800" cy="1905000"/>
          </a:xfrm>
          <a:custGeom>
            <a:avLst/>
            <a:gdLst>
              <a:gd name="T0" fmla="*/ 0 w 72576"/>
              <a:gd name="T1" fmla="*/ 952500 h 21600"/>
              <a:gd name="T2" fmla="*/ 1600200 w 72576"/>
              <a:gd name="T3" fmla="*/ 952500 h 21600"/>
              <a:gd name="T4" fmla="*/ 10753345 w 72576"/>
              <a:gd name="T5" fmla="*/ 1905000 h 21600"/>
              <a:gd name="T6" fmla="*/ 10753345 w 72576"/>
              <a:gd name="T7" fmla="*/ 1428750 h 21600"/>
              <a:gd name="T8" fmla="*/ 21506689 w 72576"/>
              <a:gd name="T9" fmla="*/ 952500 h 21600"/>
              <a:gd name="T10" fmla="*/ 19906490 w 72576"/>
              <a:gd name="T11" fmla="*/ 952500 h 21600"/>
              <a:gd name="T12" fmla="*/ 10753345 w 72576"/>
              <a:gd name="T13" fmla="*/ 0 h 21600"/>
              <a:gd name="T14" fmla="*/ 10753345 w 72576"/>
              <a:gd name="T15" fmla="*/ 476250 h 21600"/>
              <a:gd name="T16" fmla="*/ 0 60000 65536"/>
              <a:gd name="T17" fmla="*/ 0 60000 65536"/>
              <a:gd name="T18" fmla="*/ 0 60000 65536"/>
              <a:gd name="T19" fmla="*/ 0 60000 65536"/>
              <a:gd name="T20" fmla="*/ 0 60000 65536"/>
              <a:gd name="T21" fmla="*/ 0 60000 65536"/>
              <a:gd name="T22" fmla="*/ 0 60000 65536"/>
              <a:gd name="T23" fmla="*/ 0 60000 65536"/>
              <a:gd name="T24" fmla="*/ 18144 w 72576"/>
              <a:gd name="T25" fmla="*/ 5400 h 21600"/>
              <a:gd name="T26" fmla="*/ 54432 w 72576"/>
              <a:gd name="T27" fmla="*/ 1620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2576" h="21600">
                <a:moveTo>
                  <a:pt x="0" y="0"/>
                </a:moveTo>
                <a:lnTo>
                  <a:pt x="0" y="21600"/>
                </a:lnTo>
                <a:lnTo>
                  <a:pt x="72576" y="21600"/>
                </a:lnTo>
                <a:lnTo>
                  <a:pt x="72576" y="0"/>
                </a:lnTo>
                <a:close/>
                <a:moveTo>
                  <a:pt x="5400" y="5400"/>
                </a:moveTo>
                <a:lnTo>
                  <a:pt x="5400" y="16200"/>
                </a:lnTo>
                <a:lnTo>
                  <a:pt x="67176" y="16200"/>
                </a:lnTo>
                <a:lnTo>
                  <a:pt x="67176" y="5400"/>
                </a:lnTo>
                <a:close/>
              </a:path>
            </a:pathLst>
          </a:custGeom>
          <a:solidFill>
            <a:schemeClr val="hlink"/>
          </a:solidFill>
          <a:ln w="9525">
            <a:round/>
            <a:headEnd/>
            <a:tailEnd/>
          </a:ln>
          <a:scene3d>
            <a:camera prst="legacyPerspectiveFront"/>
            <a:lightRig rig="legacyFlat2" dir="t"/>
          </a:scene3d>
          <a:sp3d extrusionH="887400" prstMaterial="legacyMatte">
            <a:bevelT w="13500" h="13500" prst="angle"/>
            <a:bevelB w="13500" h="13500" prst="angle"/>
            <a:extrusionClr>
              <a:schemeClr val="hlink"/>
            </a:extrusionClr>
          </a:sp3d>
        </p:spPr>
        <p:txBody>
          <a:bodyPr>
            <a:flatTx/>
          </a:bodyPr>
          <a:lstStyle/>
          <a:p>
            <a:endParaRPr lang="en-US"/>
          </a:p>
        </p:txBody>
      </p:sp>
      <p:sp>
        <p:nvSpPr>
          <p:cNvPr id="4102" name="Rectangle 6"/>
          <p:cNvSpPr>
            <a:spLocks noChangeArrowheads="1"/>
          </p:cNvSpPr>
          <p:nvPr/>
        </p:nvSpPr>
        <p:spPr bwMode="auto">
          <a:xfrm>
            <a:off x="2209800" y="5257800"/>
            <a:ext cx="4724400" cy="641350"/>
          </a:xfrm>
          <a:prstGeom prst="rect">
            <a:avLst/>
          </a:prstGeom>
          <a:noFill/>
          <a:ln w="9525">
            <a:noFill/>
            <a:miter lim="800000"/>
            <a:headEnd/>
            <a:tailEnd/>
          </a:ln>
        </p:spPr>
        <p:txBody>
          <a:bodyPr>
            <a:spAutoFit/>
          </a:bodyPr>
          <a:lstStyle/>
          <a:p>
            <a:pPr algn="l"/>
            <a:r>
              <a:rPr lang="en-US" sz="1800" b="1">
                <a:solidFill>
                  <a:schemeClr val="bg2"/>
                </a:solidFill>
                <a:latin typeface="Verdana" pitchFamily="34" charset="0"/>
              </a:rPr>
              <a:t>M.Y.G. = Multiple Year Gaps </a:t>
            </a:r>
          </a:p>
          <a:p>
            <a:pPr algn="l"/>
            <a:r>
              <a:rPr lang="en-US" sz="1800" b="1">
                <a:solidFill>
                  <a:schemeClr val="bg2"/>
                </a:solidFill>
                <a:latin typeface="Verdana" pitchFamily="34" charset="0"/>
              </a:rPr>
              <a:t>**= Greatest Number of Questions</a:t>
            </a:r>
          </a:p>
        </p:txBody>
      </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r>
              <a:rPr lang="en-US" b="1" smtClean="0"/>
              <a:t>Gap Skills</a:t>
            </a:r>
          </a:p>
        </p:txBody>
      </p:sp>
      <p:sp>
        <p:nvSpPr>
          <p:cNvPr id="5124" name="Rectangle 3"/>
          <p:cNvSpPr>
            <a:spLocks noGrp="1" noChangeArrowheads="1"/>
          </p:cNvSpPr>
          <p:nvPr>
            <p:ph type="body" idx="1"/>
          </p:nvPr>
        </p:nvSpPr>
        <p:spPr>
          <a:xfrm>
            <a:off x="457200" y="1600200"/>
            <a:ext cx="8382000" cy="5029200"/>
          </a:xfrm>
        </p:spPr>
        <p:txBody>
          <a:bodyPr/>
          <a:lstStyle/>
          <a:p>
            <a:r>
              <a:rPr lang="en-US" smtClean="0"/>
              <a:t> </a:t>
            </a:r>
            <a:r>
              <a:rPr lang="en-US" sz="2400" smtClean="0"/>
              <a:t>Third to Fourth Grade</a:t>
            </a:r>
          </a:p>
          <a:p>
            <a:pPr lvl="1"/>
            <a:r>
              <a:rPr lang="en-US" sz="2400" smtClean="0"/>
              <a:t>Drawing Conclusions/Making Predictions </a:t>
            </a:r>
            <a:r>
              <a:rPr lang="en-US" sz="2400" b="1" smtClean="0">
                <a:solidFill>
                  <a:schemeClr val="bg2"/>
                </a:solidFill>
              </a:rPr>
              <a:t>(M.Y.G.)</a:t>
            </a:r>
          </a:p>
          <a:p>
            <a:pPr lvl="1"/>
            <a:r>
              <a:rPr lang="en-US" sz="2400" smtClean="0"/>
              <a:t>Evaluating Content &amp; Author’s Purpose </a:t>
            </a:r>
            <a:r>
              <a:rPr lang="en-US" sz="2400" b="1" smtClean="0">
                <a:solidFill>
                  <a:schemeClr val="bg2"/>
                </a:solidFill>
              </a:rPr>
              <a:t>(M.Y.G.)</a:t>
            </a:r>
            <a:endParaRPr lang="en-US" sz="2400" b="1" smtClean="0"/>
          </a:p>
          <a:p>
            <a:pPr lvl="1"/>
            <a:r>
              <a:rPr lang="en-US" sz="2400" smtClean="0"/>
              <a:t>Determining Meaning with Context Clues </a:t>
            </a:r>
            <a:r>
              <a:rPr lang="en-US" sz="2400" b="1" smtClean="0">
                <a:solidFill>
                  <a:schemeClr val="bg2"/>
                </a:solidFill>
              </a:rPr>
              <a:t>(M.Y.G.)</a:t>
            </a:r>
            <a:endParaRPr lang="en-US" sz="2400" smtClean="0"/>
          </a:p>
          <a:p>
            <a:pPr lvl="1"/>
            <a:r>
              <a:rPr lang="en-US" sz="2400" smtClean="0"/>
              <a:t>Locating Information</a:t>
            </a:r>
          </a:p>
          <a:p>
            <a:pPr lvl="1"/>
            <a:r>
              <a:rPr lang="en-US" sz="2400" smtClean="0"/>
              <a:t>Identifying the Main Idea</a:t>
            </a:r>
            <a:endParaRPr lang="en-US" sz="2400" b="1" smtClean="0">
              <a:solidFill>
                <a:schemeClr val="bg2"/>
              </a:solidFill>
            </a:endParaRPr>
          </a:p>
          <a:p>
            <a:pPr lvl="1"/>
            <a:endParaRPr lang="en-US" sz="2400" b="1" smtClean="0">
              <a:solidFill>
                <a:schemeClr val="bg2"/>
              </a:solidFill>
            </a:endParaRPr>
          </a:p>
        </p:txBody>
      </p:sp>
      <p:graphicFrame>
        <p:nvGraphicFramePr>
          <p:cNvPr id="5122" name="Object 4"/>
          <p:cNvGraphicFramePr>
            <a:graphicFrameLocks noChangeAspect="1"/>
          </p:cNvGraphicFramePr>
          <p:nvPr>
            <p:ph idx="4294967295"/>
          </p:nvPr>
        </p:nvGraphicFramePr>
        <p:xfrm>
          <a:off x="5410200" y="152400"/>
          <a:ext cx="1295400" cy="1295400"/>
        </p:xfrm>
        <a:graphic>
          <a:graphicData uri="http://schemas.openxmlformats.org/presentationml/2006/ole">
            <p:oleObj spid="_x0000_s5122" name="Photo Editor Photo" r:id="rId3" imgW="7144747" imgH="7144747" progId="MSPhotoEd.3">
              <p:embed/>
            </p:oleObj>
          </a:graphicData>
        </a:graphic>
      </p:graphicFrame>
      <p:sp>
        <p:nvSpPr>
          <p:cNvPr id="5125" name="AutoShape 5"/>
          <p:cNvSpPr>
            <a:spLocks noChangeArrowheads="1"/>
          </p:cNvSpPr>
          <p:nvPr/>
        </p:nvSpPr>
        <p:spPr bwMode="auto">
          <a:xfrm>
            <a:off x="1447800" y="4648200"/>
            <a:ext cx="6400800" cy="1905000"/>
          </a:xfrm>
          <a:custGeom>
            <a:avLst/>
            <a:gdLst>
              <a:gd name="T0" fmla="*/ 0 w 72576"/>
              <a:gd name="T1" fmla="*/ 952500 h 21600"/>
              <a:gd name="T2" fmla="*/ 1600200 w 72576"/>
              <a:gd name="T3" fmla="*/ 952500 h 21600"/>
              <a:gd name="T4" fmla="*/ 10753345 w 72576"/>
              <a:gd name="T5" fmla="*/ 1905000 h 21600"/>
              <a:gd name="T6" fmla="*/ 10753345 w 72576"/>
              <a:gd name="T7" fmla="*/ 1428750 h 21600"/>
              <a:gd name="T8" fmla="*/ 21506689 w 72576"/>
              <a:gd name="T9" fmla="*/ 952500 h 21600"/>
              <a:gd name="T10" fmla="*/ 19906490 w 72576"/>
              <a:gd name="T11" fmla="*/ 952500 h 21600"/>
              <a:gd name="T12" fmla="*/ 10753345 w 72576"/>
              <a:gd name="T13" fmla="*/ 0 h 21600"/>
              <a:gd name="T14" fmla="*/ 10753345 w 72576"/>
              <a:gd name="T15" fmla="*/ 476250 h 21600"/>
              <a:gd name="T16" fmla="*/ 0 60000 65536"/>
              <a:gd name="T17" fmla="*/ 0 60000 65536"/>
              <a:gd name="T18" fmla="*/ 0 60000 65536"/>
              <a:gd name="T19" fmla="*/ 0 60000 65536"/>
              <a:gd name="T20" fmla="*/ 0 60000 65536"/>
              <a:gd name="T21" fmla="*/ 0 60000 65536"/>
              <a:gd name="T22" fmla="*/ 0 60000 65536"/>
              <a:gd name="T23" fmla="*/ 0 60000 65536"/>
              <a:gd name="T24" fmla="*/ 18144 w 72576"/>
              <a:gd name="T25" fmla="*/ 5400 h 21600"/>
              <a:gd name="T26" fmla="*/ 54432 w 72576"/>
              <a:gd name="T27" fmla="*/ 1620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2576" h="21600">
                <a:moveTo>
                  <a:pt x="0" y="0"/>
                </a:moveTo>
                <a:lnTo>
                  <a:pt x="0" y="21600"/>
                </a:lnTo>
                <a:lnTo>
                  <a:pt x="72576" y="21600"/>
                </a:lnTo>
                <a:lnTo>
                  <a:pt x="72576" y="0"/>
                </a:lnTo>
                <a:close/>
                <a:moveTo>
                  <a:pt x="5400" y="5400"/>
                </a:moveTo>
                <a:lnTo>
                  <a:pt x="5400" y="16200"/>
                </a:lnTo>
                <a:lnTo>
                  <a:pt x="67176" y="16200"/>
                </a:lnTo>
                <a:lnTo>
                  <a:pt x="67176" y="5400"/>
                </a:lnTo>
                <a:close/>
              </a:path>
            </a:pathLst>
          </a:custGeom>
          <a:solidFill>
            <a:schemeClr val="hlink"/>
          </a:solidFill>
          <a:ln w="9525">
            <a:round/>
            <a:headEnd/>
            <a:tailEnd/>
          </a:ln>
          <a:scene3d>
            <a:camera prst="legacyPerspectiveFront"/>
            <a:lightRig rig="legacyFlat2" dir="t"/>
          </a:scene3d>
          <a:sp3d extrusionH="887400" prstMaterial="legacyMatte">
            <a:bevelT w="13500" h="13500" prst="angle"/>
            <a:bevelB w="13500" h="13500" prst="angle"/>
            <a:extrusionClr>
              <a:schemeClr val="hlink"/>
            </a:extrusionClr>
          </a:sp3d>
        </p:spPr>
        <p:txBody>
          <a:bodyPr>
            <a:flatTx/>
          </a:bodyPr>
          <a:lstStyle/>
          <a:p>
            <a:endParaRPr lang="en-US"/>
          </a:p>
        </p:txBody>
      </p:sp>
      <p:sp>
        <p:nvSpPr>
          <p:cNvPr id="5126" name="Rectangle 6"/>
          <p:cNvSpPr>
            <a:spLocks noChangeArrowheads="1"/>
          </p:cNvSpPr>
          <p:nvPr/>
        </p:nvSpPr>
        <p:spPr bwMode="auto">
          <a:xfrm>
            <a:off x="2209800" y="5257800"/>
            <a:ext cx="4724400" cy="641350"/>
          </a:xfrm>
          <a:prstGeom prst="rect">
            <a:avLst/>
          </a:prstGeom>
          <a:noFill/>
          <a:ln w="9525">
            <a:noFill/>
            <a:miter lim="800000"/>
            <a:headEnd/>
            <a:tailEnd/>
          </a:ln>
        </p:spPr>
        <p:txBody>
          <a:bodyPr>
            <a:spAutoFit/>
          </a:bodyPr>
          <a:lstStyle/>
          <a:p>
            <a:pPr algn="l"/>
            <a:r>
              <a:rPr lang="en-US" sz="1800" b="1">
                <a:solidFill>
                  <a:schemeClr val="bg2"/>
                </a:solidFill>
                <a:latin typeface="Verdana" pitchFamily="34" charset="0"/>
              </a:rPr>
              <a:t>M.Y.G. = Multiple Year Gaps </a:t>
            </a:r>
          </a:p>
          <a:p>
            <a:pPr algn="l"/>
            <a:r>
              <a:rPr lang="en-US" sz="1800" b="1">
                <a:solidFill>
                  <a:schemeClr val="bg2"/>
                </a:solidFill>
                <a:latin typeface="Verdana" pitchFamily="34" charset="0"/>
              </a:rPr>
              <a:t>**= Greatest Number of Questions</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p:txBody>
          <a:bodyPr/>
          <a:lstStyle/>
          <a:p>
            <a:r>
              <a:rPr lang="en-US" b="1" smtClean="0"/>
              <a:t>Gap Skills</a:t>
            </a:r>
          </a:p>
        </p:txBody>
      </p:sp>
      <p:sp>
        <p:nvSpPr>
          <p:cNvPr id="6148" name="Rectangle 3"/>
          <p:cNvSpPr>
            <a:spLocks noGrp="1" noChangeArrowheads="1"/>
          </p:cNvSpPr>
          <p:nvPr>
            <p:ph type="body" idx="1"/>
          </p:nvPr>
        </p:nvSpPr>
        <p:spPr>
          <a:xfrm>
            <a:off x="457200" y="1600200"/>
            <a:ext cx="8382000" cy="5029200"/>
          </a:xfrm>
        </p:spPr>
        <p:txBody>
          <a:bodyPr/>
          <a:lstStyle/>
          <a:p>
            <a:r>
              <a:rPr lang="en-US" smtClean="0"/>
              <a:t> Fourth to Fifth Grade</a:t>
            </a:r>
          </a:p>
          <a:p>
            <a:pPr lvl="1"/>
            <a:r>
              <a:rPr lang="en-US" smtClean="0"/>
              <a:t>Implied Information</a:t>
            </a:r>
          </a:p>
          <a:p>
            <a:pPr lvl="1"/>
            <a:r>
              <a:rPr lang="en-US" smtClean="0"/>
              <a:t>Author’s Use of Literary Devices  </a:t>
            </a:r>
            <a:endParaRPr lang="en-US" sz="2000" b="1" smtClean="0">
              <a:solidFill>
                <a:schemeClr val="bg2"/>
              </a:solidFill>
            </a:endParaRPr>
          </a:p>
          <a:p>
            <a:pPr lvl="1"/>
            <a:r>
              <a:rPr lang="en-US" smtClean="0"/>
              <a:t>Evaluating Information &amp; Ideas</a:t>
            </a:r>
            <a:endParaRPr lang="en-US" sz="2000" b="1" smtClean="0"/>
          </a:p>
          <a:p>
            <a:pPr lvl="1"/>
            <a:r>
              <a:rPr lang="en-US" smtClean="0"/>
              <a:t>Determining Meaning with Context Clues </a:t>
            </a:r>
          </a:p>
          <a:p>
            <a:pPr lvl="1">
              <a:buFont typeface="Wingdings" pitchFamily="2" charset="2"/>
              <a:buNone/>
            </a:pPr>
            <a:r>
              <a:rPr lang="en-US" sz="2000" b="1" smtClean="0">
                <a:solidFill>
                  <a:schemeClr val="bg2"/>
                </a:solidFill>
              </a:rPr>
              <a:t>    (M.Y.G. &amp; **)</a:t>
            </a:r>
            <a:endParaRPr lang="en-US" smtClean="0"/>
          </a:p>
          <a:p>
            <a:pPr lvl="1"/>
            <a:endParaRPr lang="en-US" b="1" smtClean="0">
              <a:solidFill>
                <a:schemeClr val="bg2"/>
              </a:solidFill>
            </a:endParaRPr>
          </a:p>
        </p:txBody>
      </p:sp>
      <p:graphicFrame>
        <p:nvGraphicFramePr>
          <p:cNvPr id="6146" name="Object 4"/>
          <p:cNvGraphicFramePr>
            <a:graphicFrameLocks noChangeAspect="1"/>
          </p:cNvGraphicFramePr>
          <p:nvPr>
            <p:ph idx="4294967295"/>
          </p:nvPr>
        </p:nvGraphicFramePr>
        <p:xfrm>
          <a:off x="5257800" y="0"/>
          <a:ext cx="1295400" cy="1295400"/>
        </p:xfrm>
        <a:graphic>
          <a:graphicData uri="http://schemas.openxmlformats.org/presentationml/2006/ole">
            <p:oleObj spid="_x0000_s6146" name="Photo Editor Photo" r:id="rId3" imgW="7144747" imgH="7144747" progId="MSPhotoEd.3">
              <p:embed/>
            </p:oleObj>
          </a:graphicData>
        </a:graphic>
      </p:graphicFrame>
      <p:sp>
        <p:nvSpPr>
          <p:cNvPr id="6149" name="AutoShape 5"/>
          <p:cNvSpPr>
            <a:spLocks noChangeArrowheads="1"/>
          </p:cNvSpPr>
          <p:nvPr/>
        </p:nvSpPr>
        <p:spPr bwMode="auto">
          <a:xfrm>
            <a:off x="1447800" y="4648200"/>
            <a:ext cx="6400800" cy="1905000"/>
          </a:xfrm>
          <a:custGeom>
            <a:avLst/>
            <a:gdLst>
              <a:gd name="T0" fmla="*/ 0 w 72576"/>
              <a:gd name="T1" fmla="*/ 952500 h 21600"/>
              <a:gd name="T2" fmla="*/ 1600200 w 72576"/>
              <a:gd name="T3" fmla="*/ 952500 h 21600"/>
              <a:gd name="T4" fmla="*/ 10753345 w 72576"/>
              <a:gd name="T5" fmla="*/ 1905000 h 21600"/>
              <a:gd name="T6" fmla="*/ 10753345 w 72576"/>
              <a:gd name="T7" fmla="*/ 1428750 h 21600"/>
              <a:gd name="T8" fmla="*/ 21506689 w 72576"/>
              <a:gd name="T9" fmla="*/ 952500 h 21600"/>
              <a:gd name="T10" fmla="*/ 19906490 w 72576"/>
              <a:gd name="T11" fmla="*/ 952500 h 21600"/>
              <a:gd name="T12" fmla="*/ 10753345 w 72576"/>
              <a:gd name="T13" fmla="*/ 0 h 21600"/>
              <a:gd name="T14" fmla="*/ 10753345 w 72576"/>
              <a:gd name="T15" fmla="*/ 476250 h 21600"/>
              <a:gd name="T16" fmla="*/ 0 60000 65536"/>
              <a:gd name="T17" fmla="*/ 0 60000 65536"/>
              <a:gd name="T18" fmla="*/ 0 60000 65536"/>
              <a:gd name="T19" fmla="*/ 0 60000 65536"/>
              <a:gd name="T20" fmla="*/ 0 60000 65536"/>
              <a:gd name="T21" fmla="*/ 0 60000 65536"/>
              <a:gd name="T22" fmla="*/ 0 60000 65536"/>
              <a:gd name="T23" fmla="*/ 0 60000 65536"/>
              <a:gd name="T24" fmla="*/ 18144 w 72576"/>
              <a:gd name="T25" fmla="*/ 5400 h 21600"/>
              <a:gd name="T26" fmla="*/ 54432 w 72576"/>
              <a:gd name="T27" fmla="*/ 1620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2576" h="21600">
                <a:moveTo>
                  <a:pt x="0" y="0"/>
                </a:moveTo>
                <a:lnTo>
                  <a:pt x="0" y="21600"/>
                </a:lnTo>
                <a:lnTo>
                  <a:pt x="72576" y="21600"/>
                </a:lnTo>
                <a:lnTo>
                  <a:pt x="72576" y="0"/>
                </a:lnTo>
                <a:close/>
                <a:moveTo>
                  <a:pt x="5400" y="5400"/>
                </a:moveTo>
                <a:lnTo>
                  <a:pt x="5400" y="16200"/>
                </a:lnTo>
                <a:lnTo>
                  <a:pt x="67176" y="16200"/>
                </a:lnTo>
                <a:lnTo>
                  <a:pt x="67176" y="5400"/>
                </a:lnTo>
                <a:close/>
              </a:path>
            </a:pathLst>
          </a:custGeom>
          <a:solidFill>
            <a:schemeClr val="hlink"/>
          </a:solidFill>
          <a:ln w="9525">
            <a:round/>
            <a:headEnd/>
            <a:tailEnd/>
          </a:ln>
          <a:scene3d>
            <a:camera prst="legacyPerspectiveFront"/>
            <a:lightRig rig="legacyFlat2" dir="t"/>
          </a:scene3d>
          <a:sp3d extrusionH="887400" prstMaterial="legacyMatte">
            <a:bevelT w="13500" h="13500" prst="angle"/>
            <a:bevelB w="13500" h="13500" prst="angle"/>
            <a:extrusionClr>
              <a:schemeClr val="hlink"/>
            </a:extrusionClr>
          </a:sp3d>
        </p:spPr>
        <p:txBody>
          <a:bodyPr>
            <a:flatTx/>
          </a:bodyPr>
          <a:lstStyle/>
          <a:p>
            <a:endParaRPr lang="en-US"/>
          </a:p>
        </p:txBody>
      </p:sp>
      <p:sp>
        <p:nvSpPr>
          <p:cNvPr id="6150" name="Rectangle 6"/>
          <p:cNvSpPr>
            <a:spLocks noChangeArrowheads="1"/>
          </p:cNvSpPr>
          <p:nvPr/>
        </p:nvSpPr>
        <p:spPr bwMode="auto">
          <a:xfrm>
            <a:off x="2209800" y="5257800"/>
            <a:ext cx="4724400" cy="641350"/>
          </a:xfrm>
          <a:prstGeom prst="rect">
            <a:avLst/>
          </a:prstGeom>
          <a:noFill/>
          <a:ln w="9525">
            <a:noFill/>
            <a:miter lim="800000"/>
            <a:headEnd/>
            <a:tailEnd/>
          </a:ln>
        </p:spPr>
        <p:txBody>
          <a:bodyPr>
            <a:spAutoFit/>
          </a:bodyPr>
          <a:lstStyle/>
          <a:p>
            <a:pPr algn="l"/>
            <a:r>
              <a:rPr lang="en-US" sz="1800" b="1">
                <a:solidFill>
                  <a:schemeClr val="bg2"/>
                </a:solidFill>
                <a:latin typeface="Verdana" pitchFamily="34" charset="0"/>
              </a:rPr>
              <a:t>M.Y.G. = Multiple Year Gaps </a:t>
            </a:r>
          </a:p>
          <a:p>
            <a:pPr algn="l"/>
            <a:r>
              <a:rPr lang="en-US" sz="1800" b="1">
                <a:solidFill>
                  <a:schemeClr val="bg2"/>
                </a:solidFill>
                <a:latin typeface="Verdana" pitchFamily="34" charset="0"/>
              </a:rPr>
              <a:t>**= Greatest Number of Questions</a:t>
            </a:r>
          </a:p>
        </p:txBody>
      </p:sp>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algn="ctr"/>
            <a:r>
              <a:rPr lang="en-US" sz="3600" b="1" smtClean="0"/>
              <a:t>Guiding Ideas for Writing</a:t>
            </a:r>
          </a:p>
        </p:txBody>
      </p:sp>
      <p:sp>
        <p:nvSpPr>
          <p:cNvPr id="44035" name="Rectangle 3"/>
          <p:cNvSpPr>
            <a:spLocks noGrp="1" noChangeArrowheads="1"/>
          </p:cNvSpPr>
          <p:nvPr>
            <p:ph type="body" idx="1"/>
          </p:nvPr>
        </p:nvSpPr>
        <p:spPr>
          <a:xfrm>
            <a:off x="381000" y="1447800"/>
            <a:ext cx="8305800" cy="5105400"/>
          </a:xfrm>
        </p:spPr>
        <p:txBody>
          <a:bodyPr/>
          <a:lstStyle/>
          <a:p>
            <a:pPr>
              <a:lnSpc>
                <a:spcPct val="80000"/>
              </a:lnSpc>
              <a:buFont typeface="Wingdings" pitchFamily="2" charset="2"/>
              <a:buNone/>
            </a:pPr>
            <a:r>
              <a:rPr lang="en-US" sz="1400" b="1" u="sng" smtClean="0"/>
              <a:t>Guiding Ideas for Bellmore Schools Writing Process</a:t>
            </a:r>
            <a:r>
              <a:rPr lang="en-US" sz="1400" b="1" smtClean="0"/>
              <a:t>						  </a:t>
            </a:r>
          </a:p>
          <a:p>
            <a:pPr>
              <a:lnSpc>
                <a:spcPct val="80000"/>
              </a:lnSpc>
            </a:pPr>
            <a:r>
              <a:rPr lang="en-US" sz="1400" b="1" smtClean="0"/>
              <a:t>If we believe we are a community of writers, then we will dedicate a sustainable amount of time each day to engage in the thoughtfulness of writing.  </a:t>
            </a:r>
          </a:p>
          <a:p>
            <a:pPr>
              <a:lnSpc>
                <a:spcPct val="80000"/>
              </a:lnSpc>
              <a:buFont typeface="Wingdings" pitchFamily="2" charset="2"/>
              <a:buNone/>
            </a:pPr>
            <a:endParaRPr lang="en-US" sz="1400" b="1" smtClean="0"/>
          </a:p>
          <a:p>
            <a:pPr>
              <a:lnSpc>
                <a:spcPct val="80000"/>
              </a:lnSpc>
            </a:pPr>
            <a:r>
              <a:rPr lang="en-US" sz="1400" b="1" smtClean="0"/>
              <a:t>If we believe that an effective writing program has clearly delineated behaviors and understandings, then each grade level will have common traits that are taught and assessed. </a:t>
            </a:r>
          </a:p>
          <a:p>
            <a:pPr>
              <a:lnSpc>
                <a:spcPct val="80000"/>
              </a:lnSpc>
              <a:buFont typeface="Wingdings" pitchFamily="2" charset="2"/>
              <a:buNone/>
            </a:pPr>
            <a:endParaRPr lang="en-US" sz="1400" b="1" smtClean="0"/>
          </a:p>
          <a:p>
            <a:pPr>
              <a:lnSpc>
                <a:spcPct val="80000"/>
              </a:lnSpc>
            </a:pPr>
            <a:r>
              <a:rPr lang="en-US" sz="1400" b="1" smtClean="0"/>
              <a:t>If we believe that common language/vocabulary is critical for instructional alignment throughout our writing program, then each grade level will teach the six traits listed below in a developmentally sequenced manner. </a:t>
            </a:r>
          </a:p>
          <a:p>
            <a:pPr>
              <a:lnSpc>
                <a:spcPct val="80000"/>
              </a:lnSpc>
              <a:buFont typeface="Wingdings" pitchFamily="2" charset="2"/>
              <a:buNone/>
            </a:pPr>
            <a:r>
              <a:rPr lang="en-US" sz="1400" b="1" smtClean="0"/>
              <a:t>		Ideas </a:t>
            </a:r>
          </a:p>
          <a:p>
            <a:pPr>
              <a:lnSpc>
                <a:spcPct val="80000"/>
              </a:lnSpc>
              <a:buFont typeface="Wingdings" pitchFamily="2" charset="2"/>
              <a:buNone/>
            </a:pPr>
            <a:r>
              <a:rPr lang="en-US" sz="1400" b="1" smtClean="0"/>
              <a:t>		Sentence Fluency</a:t>
            </a:r>
          </a:p>
          <a:p>
            <a:pPr>
              <a:lnSpc>
                <a:spcPct val="80000"/>
              </a:lnSpc>
              <a:buFont typeface="Wingdings" pitchFamily="2" charset="2"/>
              <a:buNone/>
            </a:pPr>
            <a:r>
              <a:rPr lang="en-US" sz="1400" b="1" smtClean="0"/>
              <a:t>		Organization</a:t>
            </a:r>
          </a:p>
          <a:p>
            <a:pPr>
              <a:lnSpc>
                <a:spcPct val="80000"/>
              </a:lnSpc>
              <a:buFont typeface="Wingdings" pitchFamily="2" charset="2"/>
              <a:buNone/>
            </a:pPr>
            <a:r>
              <a:rPr lang="en-US" sz="1400" b="1" smtClean="0"/>
              <a:t>		Word Choice</a:t>
            </a:r>
          </a:p>
          <a:p>
            <a:pPr>
              <a:lnSpc>
                <a:spcPct val="80000"/>
              </a:lnSpc>
              <a:buFont typeface="Wingdings" pitchFamily="2" charset="2"/>
              <a:buNone/>
            </a:pPr>
            <a:r>
              <a:rPr lang="en-US" sz="1400" b="1" smtClean="0"/>
              <a:t>		Voice</a:t>
            </a:r>
          </a:p>
          <a:p>
            <a:pPr>
              <a:lnSpc>
                <a:spcPct val="80000"/>
              </a:lnSpc>
              <a:buFont typeface="Wingdings" pitchFamily="2" charset="2"/>
              <a:buNone/>
            </a:pPr>
            <a:r>
              <a:rPr lang="en-US" sz="1400" b="1" smtClean="0"/>
              <a:t>		Conventions </a:t>
            </a:r>
          </a:p>
          <a:p>
            <a:pPr>
              <a:lnSpc>
                <a:spcPct val="80000"/>
              </a:lnSpc>
              <a:buFont typeface="Wingdings" pitchFamily="2" charset="2"/>
              <a:buNone/>
            </a:pPr>
            <a:endParaRPr lang="en-US" sz="1400" b="1" smtClean="0"/>
          </a:p>
          <a:p>
            <a:pPr>
              <a:lnSpc>
                <a:spcPct val="80000"/>
              </a:lnSpc>
            </a:pPr>
            <a:r>
              <a:rPr lang="en-US" sz="1400" b="1" smtClean="0"/>
              <a:t>If we believe that writing is a process wherein skills are developed over time, then we need to develop increasingly sophisticated expectations within the genres for each grade level.    </a:t>
            </a:r>
          </a:p>
          <a:p>
            <a:pPr>
              <a:lnSpc>
                <a:spcPct val="80000"/>
              </a:lnSpc>
              <a:buFont typeface="Wingdings" pitchFamily="2" charset="2"/>
              <a:buNone/>
            </a:pPr>
            <a:endParaRPr lang="en-US" sz="1400" b="1" smtClean="0"/>
          </a:p>
          <a:p>
            <a:pPr>
              <a:lnSpc>
                <a:spcPct val="80000"/>
              </a:lnSpc>
            </a:pPr>
            <a:r>
              <a:rPr lang="en-US" sz="1400" b="1" smtClean="0"/>
              <a:t>If we believe writing ought to be taught across all curriculum and genres, then the ultimate goal is to establish a repertoire of genres from which they can choose:</a:t>
            </a:r>
          </a:p>
          <a:p>
            <a:pPr>
              <a:lnSpc>
                <a:spcPct val="80000"/>
              </a:lnSpc>
              <a:buFont typeface="Wingdings" pitchFamily="2" charset="2"/>
              <a:buNone/>
            </a:pPr>
            <a:r>
              <a:rPr lang="en-US" sz="1400" b="1" smtClean="0"/>
              <a:t>       List genres here (remember testing is a genre).</a:t>
            </a:r>
          </a:p>
        </p:txBody>
      </p:sp>
    </p:spTree>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algn="ctr"/>
            <a:r>
              <a:rPr lang="en-US" sz="4000" b="1" smtClean="0"/>
              <a:t>Are you ready to change the world?</a:t>
            </a:r>
          </a:p>
        </p:txBody>
      </p:sp>
      <p:pic>
        <p:nvPicPr>
          <p:cNvPr id="45059" name="Picture 3" descr="j0437185"/>
          <p:cNvPicPr>
            <a:picLocks noChangeAspect="1" noChangeArrowheads="1"/>
          </p:cNvPicPr>
          <p:nvPr/>
        </p:nvPicPr>
        <p:blipFill>
          <a:blip r:embed="rId2" cstate="print"/>
          <a:srcRect/>
          <a:stretch>
            <a:fillRect/>
          </a:stretch>
        </p:blipFill>
        <p:spPr bwMode="auto">
          <a:xfrm>
            <a:off x="2743200" y="2133600"/>
            <a:ext cx="3432175" cy="3429000"/>
          </a:xfrm>
          <a:prstGeom prst="rect">
            <a:avLst/>
          </a:prstGeom>
          <a:noFill/>
          <a:ln w="9525">
            <a:noFill/>
            <a:miter lim="800000"/>
            <a:headEnd/>
            <a:tailEnd/>
          </a:ln>
        </p:spPr>
      </p:pic>
    </p:spTree>
  </p:cSld>
  <p:clrMapOvr>
    <a:masterClrMapping/>
  </p:clrMapOvr>
  <p:transition spd="med"/>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smtClean="0"/>
              <a:t>The Journey Continues…</a:t>
            </a:r>
          </a:p>
        </p:txBody>
      </p:sp>
      <p:pic>
        <p:nvPicPr>
          <p:cNvPr id="46083" name="Picture 4" descr="j0178643"/>
          <p:cNvPicPr>
            <a:picLocks noChangeAspect="1" noChangeArrowheads="1"/>
          </p:cNvPicPr>
          <p:nvPr/>
        </p:nvPicPr>
        <p:blipFill>
          <a:blip r:embed="rId2" cstate="print"/>
          <a:srcRect/>
          <a:stretch>
            <a:fillRect/>
          </a:stretch>
        </p:blipFill>
        <p:spPr bwMode="auto">
          <a:xfrm>
            <a:off x="2895600" y="1447800"/>
            <a:ext cx="2836863" cy="4267200"/>
          </a:xfrm>
          <a:prstGeom prst="rect">
            <a:avLst/>
          </a:prstGeom>
          <a:noFill/>
          <a:ln w="9525">
            <a:noFill/>
            <a:miter lim="800000"/>
            <a:headEnd/>
            <a:tailEnd/>
          </a:ln>
        </p:spPr>
      </p:pic>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algn="ctr"/>
            <a:r>
              <a:rPr lang="en-US" sz="3600" smtClean="0"/>
              <a:t>Social Forces: Present &amp; Future</a:t>
            </a:r>
          </a:p>
        </p:txBody>
      </p:sp>
      <p:sp>
        <p:nvSpPr>
          <p:cNvPr id="13315" name="Rectangle 3"/>
          <p:cNvSpPr>
            <a:spLocks noGrp="1" noChangeArrowheads="1"/>
          </p:cNvSpPr>
          <p:nvPr>
            <p:ph type="body" idx="1"/>
          </p:nvPr>
        </p:nvSpPr>
        <p:spPr>
          <a:xfrm>
            <a:off x="609600" y="1600200"/>
            <a:ext cx="8220075" cy="5075238"/>
          </a:xfrm>
        </p:spPr>
        <p:txBody>
          <a:bodyPr/>
          <a:lstStyle/>
          <a:p>
            <a:pPr>
              <a:buFont typeface="Wingdings" pitchFamily="2" charset="2"/>
              <a:buNone/>
            </a:pPr>
            <a:r>
              <a:rPr lang="en-US" smtClean="0"/>
              <a:t>  Since education reflects the goals and values of a society, schools must harmonize with the lives and ideas of people in a particular time and place.  Curriculum planners, therefore, must understand how schools and school systems mirror the surrounding societal milieu. </a:t>
            </a: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algn="ctr"/>
            <a:r>
              <a:rPr lang="en-US" smtClean="0"/>
              <a:t>Human Development </a:t>
            </a:r>
          </a:p>
        </p:txBody>
      </p:sp>
      <p:sp>
        <p:nvSpPr>
          <p:cNvPr id="14339" name="Rectangle 3"/>
          <p:cNvSpPr>
            <a:spLocks noGrp="1" noChangeArrowheads="1"/>
          </p:cNvSpPr>
          <p:nvPr>
            <p:ph type="body" idx="1"/>
          </p:nvPr>
        </p:nvSpPr>
        <p:spPr>
          <a:xfrm>
            <a:off x="685800" y="1593850"/>
            <a:ext cx="8220075" cy="5075238"/>
          </a:xfrm>
        </p:spPr>
        <p:txBody>
          <a:bodyPr/>
          <a:lstStyle/>
          <a:p>
            <a:r>
              <a:rPr lang="en-US" smtClean="0"/>
              <a:t>Knowledge of human development enables curriculum planners to design curricula that are shaped, in part, by the nature and needs of individual learners </a:t>
            </a:r>
          </a:p>
        </p:txBody>
      </p:sp>
      <p:pic>
        <p:nvPicPr>
          <p:cNvPr id="14340" name="Picture 4" descr="MCj04241720000[1]"/>
          <p:cNvPicPr>
            <a:picLocks noChangeAspect="1" noChangeArrowheads="1"/>
          </p:cNvPicPr>
          <p:nvPr/>
        </p:nvPicPr>
        <p:blipFill>
          <a:blip r:embed="rId2" cstate="print"/>
          <a:srcRect/>
          <a:stretch>
            <a:fillRect/>
          </a:stretch>
        </p:blipFill>
        <p:spPr bwMode="auto">
          <a:xfrm>
            <a:off x="2209800" y="4038600"/>
            <a:ext cx="1181100" cy="1857375"/>
          </a:xfrm>
          <a:prstGeom prst="rect">
            <a:avLst/>
          </a:prstGeom>
          <a:noFill/>
          <a:ln w="9525">
            <a:noFill/>
            <a:miter lim="800000"/>
            <a:headEnd/>
            <a:tailEnd/>
          </a:ln>
        </p:spPr>
      </p:pic>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9" name="Rectangle 2"/>
          <p:cNvSpPr>
            <a:spLocks noGrp="1" noChangeArrowheads="1"/>
          </p:cNvSpPr>
          <p:nvPr>
            <p:ph type="title"/>
          </p:nvPr>
        </p:nvSpPr>
        <p:spPr/>
        <p:txBody>
          <a:bodyPr/>
          <a:lstStyle/>
          <a:p>
            <a:r>
              <a:rPr lang="en-US" smtClean="0"/>
              <a:t>Human Development</a:t>
            </a:r>
          </a:p>
        </p:txBody>
      </p:sp>
      <p:graphicFrame>
        <p:nvGraphicFramePr>
          <p:cNvPr id="1026" name="Organization Chart 28"/>
          <p:cNvGraphicFramePr>
            <a:graphicFrameLocks/>
          </p:cNvGraphicFramePr>
          <p:nvPr>
            <p:ph type="dgm" idx="1"/>
          </p:nvPr>
        </p:nvGraphicFramePr>
        <p:xfrm>
          <a:off x="0" y="1584325"/>
          <a:ext cx="8991600" cy="5273675"/>
        </p:xfrm>
        <a:graphic>
          <a:graphicData uri="http://schemas.openxmlformats.org/drawingml/2006/compatibility">
            <com:legacyDrawing xmlns:com="http://schemas.openxmlformats.org/drawingml/2006/compatibility" spid="_x0000_s1026"/>
          </a:graphicData>
        </a:graphic>
      </p:graphicFrame>
      <p:sp>
        <p:nvSpPr>
          <p:cNvPr id="1040" name="Text Box 40"/>
          <p:cNvSpPr txBox="1">
            <a:spLocks noChangeArrowheads="1"/>
          </p:cNvSpPr>
          <p:nvPr/>
        </p:nvSpPr>
        <p:spPr bwMode="auto">
          <a:xfrm>
            <a:off x="914400" y="3581400"/>
            <a:ext cx="2746375" cy="457200"/>
          </a:xfrm>
          <a:prstGeom prst="rect">
            <a:avLst/>
          </a:prstGeom>
          <a:noFill/>
          <a:ln w="9525">
            <a:noFill/>
            <a:miter lim="800000"/>
            <a:headEnd/>
            <a:tailEnd/>
          </a:ln>
        </p:spPr>
        <p:txBody>
          <a:bodyPr wrap="none">
            <a:spAutoFit/>
          </a:bodyPr>
          <a:lstStyle/>
          <a:p>
            <a:r>
              <a:rPr lang="en-US"/>
              <a:t>Curriculum Planning</a:t>
            </a:r>
          </a:p>
        </p:txBody>
      </p:sp>
      <p:sp>
        <p:nvSpPr>
          <p:cNvPr id="1041" name="Text Box 41"/>
          <p:cNvSpPr txBox="1">
            <a:spLocks noChangeArrowheads="1"/>
          </p:cNvSpPr>
          <p:nvPr/>
        </p:nvSpPr>
        <p:spPr bwMode="auto">
          <a:xfrm>
            <a:off x="5410200" y="3505200"/>
            <a:ext cx="3094038" cy="457200"/>
          </a:xfrm>
          <a:prstGeom prst="rect">
            <a:avLst/>
          </a:prstGeom>
          <a:noFill/>
          <a:ln w="9525">
            <a:noFill/>
            <a:miter lim="800000"/>
            <a:headEnd/>
            <a:tailEnd/>
          </a:ln>
        </p:spPr>
        <p:txBody>
          <a:bodyPr>
            <a:spAutoFit/>
          </a:bodyPr>
          <a:lstStyle/>
          <a:p>
            <a:r>
              <a:rPr lang="en-US"/>
              <a:t>Planning for Instruction</a:t>
            </a:r>
          </a:p>
        </p:txBody>
      </p:sp>
      <p:sp>
        <p:nvSpPr>
          <p:cNvPr id="1042" name="Line 42"/>
          <p:cNvSpPr>
            <a:spLocks noChangeShapeType="1"/>
          </p:cNvSpPr>
          <p:nvPr/>
        </p:nvSpPr>
        <p:spPr bwMode="auto">
          <a:xfrm>
            <a:off x="3581400" y="3886200"/>
            <a:ext cx="2057400" cy="0"/>
          </a:xfrm>
          <a:prstGeom prst="line">
            <a:avLst/>
          </a:prstGeom>
          <a:noFill/>
          <a:ln w="9525">
            <a:solidFill>
              <a:schemeClr val="tx1"/>
            </a:solidFill>
            <a:round/>
            <a:headEnd/>
            <a:tailEnd/>
          </a:ln>
        </p:spPr>
        <p:txBody>
          <a:bodyPr/>
          <a:lstStyle/>
          <a:p>
            <a:endParaRPr lang="en-US"/>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smtClean="0"/>
              <a:t>Learning &amp; Learning Styles</a:t>
            </a:r>
          </a:p>
        </p:txBody>
      </p:sp>
      <p:sp>
        <p:nvSpPr>
          <p:cNvPr id="15363" name="Rectangle 3"/>
          <p:cNvSpPr>
            <a:spLocks noGrp="1" noChangeArrowheads="1"/>
          </p:cNvSpPr>
          <p:nvPr>
            <p:ph type="body" idx="1"/>
          </p:nvPr>
        </p:nvSpPr>
        <p:spPr>
          <a:xfrm>
            <a:off x="609600" y="1600200"/>
            <a:ext cx="8296275" cy="5075238"/>
          </a:xfrm>
        </p:spPr>
        <p:txBody>
          <a:bodyPr/>
          <a:lstStyle/>
          <a:p>
            <a:r>
              <a:rPr lang="en-US" smtClean="0"/>
              <a:t>Behavioral Learning Theories</a:t>
            </a:r>
          </a:p>
          <a:p>
            <a:pPr lvl="1"/>
            <a:r>
              <a:rPr lang="en-US" smtClean="0"/>
              <a:t>Emphasizes observable changes in behavior that result from a stimulus-response association made by the learner</a:t>
            </a:r>
          </a:p>
          <a:p>
            <a:pPr lvl="1"/>
            <a:r>
              <a:rPr lang="en-US" smtClean="0"/>
              <a:t>Learning is a conditioning process by which a person acquires a new response</a:t>
            </a:r>
          </a:p>
          <a:p>
            <a:pPr lvl="1"/>
            <a:r>
              <a:rPr lang="en-US" smtClean="0"/>
              <a:t>Rewarded responses and rewards vary from learner to learner</a:t>
            </a:r>
          </a:p>
          <a:p>
            <a:pPr lvl="1"/>
            <a:r>
              <a:rPr lang="en-US" smtClean="0"/>
              <a:t>Ivan Pavlov’s dogs</a:t>
            </a:r>
          </a:p>
          <a:p>
            <a:pPr lvl="1"/>
            <a:endParaRPr lang="en-US" smtClean="0"/>
          </a:p>
          <a:p>
            <a:pPr lvl="1"/>
            <a:endParaRPr lang="en-US" smtClean="0"/>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smtClean="0"/>
              <a:t>Learning &amp; Learning Styles</a:t>
            </a:r>
          </a:p>
        </p:txBody>
      </p:sp>
      <p:sp>
        <p:nvSpPr>
          <p:cNvPr id="16387" name="Rectangle 3"/>
          <p:cNvSpPr>
            <a:spLocks noGrp="1" noChangeArrowheads="1"/>
          </p:cNvSpPr>
          <p:nvPr>
            <p:ph type="body" idx="1"/>
          </p:nvPr>
        </p:nvSpPr>
        <p:spPr>
          <a:xfrm>
            <a:off x="914400" y="1524000"/>
            <a:ext cx="7543800" cy="5075238"/>
          </a:xfrm>
        </p:spPr>
        <p:txBody>
          <a:bodyPr/>
          <a:lstStyle/>
          <a:p>
            <a:r>
              <a:rPr lang="en-US" smtClean="0"/>
              <a:t>Social Learning Theories</a:t>
            </a:r>
          </a:p>
          <a:p>
            <a:pPr lvl="1"/>
            <a:r>
              <a:rPr lang="en-US" smtClean="0"/>
              <a:t>Believe many of the principles of behavioral learning but they place greater emphasizes social expectations</a:t>
            </a:r>
          </a:p>
          <a:p>
            <a:pPr lvl="1"/>
            <a:r>
              <a:rPr lang="en-US" smtClean="0"/>
              <a:t>Learning occurs through socialization</a:t>
            </a:r>
          </a:p>
          <a:p>
            <a:pPr lvl="1"/>
            <a:r>
              <a:rPr lang="en-US" smtClean="0"/>
              <a:t>Modeling or observational learning</a:t>
            </a:r>
          </a:p>
          <a:p>
            <a:pPr lvl="1">
              <a:buFont typeface="Wingdings" pitchFamily="2" charset="2"/>
              <a:buNone/>
            </a:pPr>
            <a:endParaRPr lang="en-US" smtClean="0"/>
          </a:p>
          <a:p>
            <a:pPr lvl="1"/>
            <a:endParaRPr lang="en-US" smtClean="0"/>
          </a:p>
        </p:txBody>
      </p:sp>
      <p:pic>
        <p:nvPicPr>
          <p:cNvPr id="16388" name="Picture 11" descr="MPj04007300000[1]"/>
          <p:cNvPicPr>
            <a:picLocks noChangeAspect="1" noChangeArrowheads="1"/>
          </p:cNvPicPr>
          <p:nvPr/>
        </p:nvPicPr>
        <p:blipFill>
          <a:blip r:embed="rId2" cstate="print"/>
          <a:srcRect/>
          <a:stretch>
            <a:fillRect/>
          </a:stretch>
        </p:blipFill>
        <p:spPr bwMode="auto">
          <a:xfrm>
            <a:off x="1828800" y="4648200"/>
            <a:ext cx="2133600" cy="1422400"/>
          </a:xfrm>
          <a:prstGeom prst="rect">
            <a:avLst/>
          </a:prstGeom>
          <a:noFill/>
          <a:ln w="9525">
            <a:noFill/>
            <a:miter lim="800000"/>
            <a:headEnd/>
            <a:tailEnd/>
          </a:ln>
        </p:spPr>
      </p:pic>
      <p:pic>
        <p:nvPicPr>
          <p:cNvPr id="16389" name="Picture 12" descr="MCj03981470000[1]"/>
          <p:cNvPicPr>
            <a:picLocks noChangeAspect="1" noChangeArrowheads="1"/>
          </p:cNvPicPr>
          <p:nvPr/>
        </p:nvPicPr>
        <p:blipFill>
          <a:blip r:embed="rId3" cstate="print"/>
          <a:srcRect/>
          <a:stretch>
            <a:fillRect/>
          </a:stretch>
        </p:blipFill>
        <p:spPr bwMode="auto">
          <a:xfrm>
            <a:off x="7620000" y="3733800"/>
            <a:ext cx="1293813" cy="1817688"/>
          </a:xfrm>
          <a:prstGeom prst="rect">
            <a:avLst/>
          </a:prstGeom>
          <a:noFill/>
          <a:ln w="9525">
            <a:noFill/>
            <a:miter lim="800000"/>
            <a:headEnd/>
            <a:tailEnd/>
          </a:ln>
        </p:spPr>
      </p:pic>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Business vision design template [1]">
  <a:themeElements>
    <a:clrScheme name="Business vision design template [1] 1">
      <a:dk1>
        <a:srgbClr val="080808"/>
      </a:dk1>
      <a:lt1>
        <a:srgbClr val="74C8E6"/>
      </a:lt1>
      <a:dk2>
        <a:srgbClr val="000000"/>
      </a:dk2>
      <a:lt2>
        <a:srgbClr val="080808"/>
      </a:lt2>
      <a:accent1>
        <a:srgbClr val="68A2B6"/>
      </a:accent1>
      <a:accent2>
        <a:srgbClr val="4192BF"/>
      </a:accent2>
      <a:accent3>
        <a:srgbClr val="BCE0F0"/>
      </a:accent3>
      <a:accent4>
        <a:srgbClr val="060606"/>
      </a:accent4>
      <a:accent5>
        <a:srgbClr val="B9CED7"/>
      </a:accent5>
      <a:accent6>
        <a:srgbClr val="3A84AD"/>
      </a:accent6>
      <a:hlink>
        <a:srgbClr val="3963AF"/>
      </a:hlink>
      <a:folHlink>
        <a:srgbClr val="000066"/>
      </a:folHlink>
    </a:clrScheme>
    <a:fontScheme name="Business vision design template [1]">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Business vision design template [1] 1">
        <a:dk1>
          <a:srgbClr val="080808"/>
        </a:dk1>
        <a:lt1>
          <a:srgbClr val="74C8E6"/>
        </a:lt1>
        <a:dk2>
          <a:srgbClr val="000000"/>
        </a:dk2>
        <a:lt2>
          <a:srgbClr val="080808"/>
        </a:lt2>
        <a:accent1>
          <a:srgbClr val="68A2B6"/>
        </a:accent1>
        <a:accent2>
          <a:srgbClr val="4192BF"/>
        </a:accent2>
        <a:accent3>
          <a:srgbClr val="BCE0F0"/>
        </a:accent3>
        <a:accent4>
          <a:srgbClr val="060606"/>
        </a:accent4>
        <a:accent5>
          <a:srgbClr val="B9CED7"/>
        </a:accent5>
        <a:accent6>
          <a:srgbClr val="3A84AD"/>
        </a:accent6>
        <a:hlink>
          <a:srgbClr val="3963AF"/>
        </a:hlink>
        <a:folHlink>
          <a:srgbClr val="00006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Crayons</Template>
  <TotalTime>4879</TotalTime>
  <Words>1656</Words>
  <Application>Microsoft Office PowerPoint</Application>
  <PresentationFormat>On-screen Show (4:3)</PresentationFormat>
  <Paragraphs>254</Paragraphs>
  <Slides>43</Slides>
  <Notes>2</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2</vt:i4>
      </vt:variant>
      <vt:variant>
        <vt:lpstr>Slide Titles</vt:lpstr>
      </vt:variant>
      <vt:variant>
        <vt:i4>43</vt:i4>
      </vt:variant>
    </vt:vector>
  </HeadingPairs>
  <TitlesOfParts>
    <vt:vector size="52" baseType="lpstr">
      <vt:lpstr>Times New Roman</vt:lpstr>
      <vt:lpstr>Arial</vt:lpstr>
      <vt:lpstr>Tahoma</vt:lpstr>
      <vt:lpstr>Wingdings</vt:lpstr>
      <vt:lpstr>Monotype Corsiva</vt:lpstr>
      <vt:lpstr>Verdana</vt:lpstr>
      <vt:lpstr>Business vision design template [1]</vt:lpstr>
      <vt:lpstr>Microsoft Graph Chart</vt:lpstr>
      <vt:lpstr>Microsoft Photo Editor 3.0 Photo</vt:lpstr>
      <vt:lpstr> College of Saint Rose Center for Integrated Teacher Education   Curriculum Development </vt:lpstr>
      <vt:lpstr> Good Morning </vt:lpstr>
      <vt:lpstr>Good Morning!</vt:lpstr>
      <vt:lpstr>Slide 4</vt:lpstr>
      <vt:lpstr>Social Forces: Present &amp; Future</vt:lpstr>
      <vt:lpstr>Human Development </vt:lpstr>
      <vt:lpstr>Human Development</vt:lpstr>
      <vt:lpstr>Learning &amp; Learning Styles</vt:lpstr>
      <vt:lpstr>Learning &amp; Learning Styles</vt:lpstr>
      <vt:lpstr>Learning &amp; Learning Styles</vt:lpstr>
      <vt:lpstr>Learning &amp; Learning Styles</vt:lpstr>
      <vt:lpstr>Learning &amp; Learning Styles</vt:lpstr>
      <vt:lpstr>Emotional Intelligence</vt:lpstr>
      <vt:lpstr>Developing &amp; Writing Curriculum</vt:lpstr>
      <vt:lpstr>The Focus of Curriculum Development</vt:lpstr>
      <vt:lpstr>The Focus of Curriculum Development</vt:lpstr>
      <vt:lpstr>Moving On ~ </vt:lpstr>
      <vt:lpstr>Your Turn, Time to Teach!</vt:lpstr>
      <vt:lpstr>Disciplines of a Learning Conversation</vt:lpstr>
      <vt:lpstr>Approaches to Curriculum Development </vt:lpstr>
      <vt:lpstr>Curriculum Implementation,  Instruction, and Technology</vt:lpstr>
      <vt:lpstr>Authentic Learning</vt:lpstr>
      <vt:lpstr>Teaching Models to Attain Curriculum Goals</vt:lpstr>
      <vt:lpstr>Teaching Models to Attain Curriculum Goals</vt:lpstr>
      <vt:lpstr>Technology for Teachers </vt:lpstr>
      <vt:lpstr>Curriculum Evaluation &amp; Assessment of Learning</vt:lpstr>
      <vt:lpstr>My Answer is….</vt:lpstr>
      <vt:lpstr>I Believe This Because…</vt:lpstr>
      <vt:lpstr>Professional Learning Communities</vt:lpstr>
      <vt:lpstr> Data as a Catalyst for Improving Teaching</vt:lpstr>
      <vt:lpstr>Formative Assessment</vt:lpstr>
      <vt:lpstr>Summative Assessment</vt:lpstr>
      <vt:lpstr>           Assessment</vt:lpstr>
      <vt:lpstr>“One &amp; Two Meetings”</vt:lpstr>
      <vt:lpstr>On the District Level ~ ELA Committee</vt:lpstr>
      <vt:lpstr>Next Steps…</vt:lpstr>
      <vt:lpstr>The Process</vt:lpstr>
      <vt:lpstr>Gap Skills</vt:lpstr>
      <vt:lpstr>Gap Skills</vt:lpstr>
      <vt:lpstr>Gap Skills</vt:lpstr>
      <vt:lpstr>Guiding Ideas for Writing</vt:lpstr>
      <vt:lpstr>Are you ready to change the world?</vt:lpstr>
      <vt:lpstr>The Journey Continues…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Character Education: An Elementary School’s Journey</dc:title>
  <dc:creator>Dr. Deborah De Luca</dc:creator>
  <cp:lastModifiedBy>FSUTEAM</cp:lastModifiedBy>
  <cp:revision>156</cp:revision>
  <dcterms:created xsi:type="dcterms:W3CDTF">2007-04-09T22:39:18Z</dcterms:created>
  <dcterms:modified xsi:type="dcterms:W3CDTF">2011-10-04T16:00:32Z</dcterms:modified>
</cp:coreProperties>
</file>